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36.svg" ContentType="image/svg+xml"/>
  <Override PartName="/ppt/media/image39.svg" ContentType="image/svg+xml"/>
  <Override PartName="/ppt/media/image4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64.svg" ContentType="image/svg+xml"/>
  <Override PartName="/ppt/media/image66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66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75" r:id="rId12"/>
    <p:sldId id="268" r:id="rId13"/>
  </p:sldIdLst>
  <p:sldSz cx="18288000" cy="10287000"/>
  <p:notesSz cx="6858000" cy="9144000"/>
  <p:embeddedFontLst>
    <p:embeddedFont>
      <p:font typeface="League Spartan" panose="00000800000000000000"/>
      <p:bold r:id="rId17"/>
    </p:embeddedFont>
    <p:embeddedFont>
      <p:font typeface="Open Sans Italics" panose="020B0606030504020204"/>
      <p:italic r:id="rId18"/>
    </p:embeddedFont>
    <p:embeddedFont>
      <p:font typeface="Calibri" panose="020F0502020204030204"/>
      <p:regular r:id="rId19"/>
      <p:bold r:id="rId20"/>
      <p:italic r:id="rId21"/>
      <p:boldItalic r:id="rId22"/>
    </p:embeddedFont>
    <p:embeddedFont>
      <p:font typeface="Arimo" panose="020B0604020202020204"/>
      <p:regular r:id="rId23"/>
    </p:embeddedFont>
    <p:embeddedFont>
      <p:font typeface="Inter 1" panose="020B0502030000000004"/>
      <p:regular r:id="rId24"/>
    </p:embeddedFont>
    <p:embeddedFont>
      <p:font typeface="Arimo Bold" panose="020B0704020202020204"/>
      <p:bold r:id="rId25"/>
    </p:embeddedFont>
    <p:embeddedFont>
      <p:font typeface="Open Sans" panose="020B0606030504020204"/>
      <p:regular r:id="rId26"/>
      <p:bold r:id="rId27"/>
      <p:italic r:id="rId28"/>
      <p:boldItalic r:id="rId29"/>
    </p:embeddedFont>
    <p:embeddedFont>
      <p:font typeface="Open Sans Bold" panose="020B0806030504020204"/>
      <p:bold r:id="rId30"/>
    </p:embeddedFont>
    <p:embeddedFont>
      <p:font typeface="Inter 1 Bold" panose="020B0802030000000004"/>
      <p:bold r:id="rId31"/>
    </p:embeddedFont>
    <p:embeddedFont>
      <p:font typeface="Cardo" panose="02020600000000000000"/>
      <p:regular r:id="rId32"/>
    </p:embeddedFont>
    <p:embeddedFont>
      <p:font typeface="Open Sans Extra Bold" panose="020B0906030804020204"/>
      <p:bold r:id="rId33"/>
    </p:embeddedFont>
    <p:embeddedFont>
      <p:font typeface="Inter 2 Bold" panose="020B0802030000000004"/>
      <p:bold r:id="rId34"/>
    </p:embeddedFont>
    <p:embeddedFont>
      <p:font typeface="Inter 2" panose="020B0502030000000004"/>
      <p:regular r:id="rId35"/>
    </p:embeddedFont>
    <p:embeddedFont>
      <p:font typeface="Gagalin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6" d="100"/>
          <a:sy n="46" d="100"/>
        </p:scale>
        <p:origin x="5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20.fntdata"/><Relationship Id="rId35" Type="http://schemas.openxmlformats.org/officeDocument/2006/relationships/font" Target="fonts/font19.fntdata"/><Relationship Id="rId34" Type="http://schemas.openxmlformats.org/officeDocument/2006/relationships/font" Target="fonts/font18.fntdata"/><Relationship Id="rId33" Type="http://schemas.openxmlformats.org/officeDocument/2006/relationships/font" Target="fonts/font17.fntdata"/><Relationship Id="rId32" Type="http://schemas.openxmlformats.org/officeDocument/2006/relationships/font" Target="fonts/font16.fntdata"/><Relationship Id="rId31" Type="http://schemas.openxmlformats.org/officeDocument/2006/relationships/font" Target="fonts/font15.fntdata"/><Relationship Id="rId30" Type="http://schemas.openxmlformats.org/officeDocument/2006/relationships/font" Target="fonts/font14.fntdata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microsoft.com/office/2007/relationships/media" Target="../media/media1.mp4"/><Relationship Id="rId7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image" Target="../media/image67.jpeg"/><Relationship Id="rId2" Type="http://schemas.microsoft.com/office/2007/relationships/media" Target="../media/media10.mp4"/><Relationship Id="rId1" Type="http://schemas.openxmlformats.org/officeDocument/2006/relationships/video" Target="../media/media10.mp4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9.sv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26.png"/><Relationship Id="rId21" Type="http://schemas.microsoft.com/office/2007/relationships/hdphoto" Target="../media/image25.wdp"/><Relationship Id="rId20" Type="http://schemas.openxmlformats.org/officeDocument/2006/relationships/image" Target="../media/image24.png"/><Relationship Id="rId2" Type="http://schemas.openxmlformats.org/officeDocument/2006/relationships/image" Target="../media/image8.png"/><Relationship Id="rId19" Type="http://schemas.openxmlformats.org/officeDocument/2006/relationships/image" Target="../media/image23.png"/><Relationship Id="rId18" Type="http://schemas.openxmlformats.org/officeDocument/2006/relationships/image" Target="../media/image22.png"/><Relationship Id="rId17" Type="http://schemas.openxmlformats.org/officeDocument/2006/relationships/image" Target="../media/image21.png"/><Relationship Id="rId16" Type="http://schemas.openxmlformats.org/officeDocument/2006/relationships/image" Target="../media/image20.png"/><Relationship Id="rId15" Type="http://schemas.openxmlformats.org/officeDocument/2006/relationships/image" Target="../media/image19.jpe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microsoft.com/office/2007/relationships/media" Target="../media/media3.mp3"/><Relationship Id="rId4" Type="http://schemas.openxmlformats.org/officeDocument/2006/relationships/audio" Target="../media/media3.mp3"/><Relationship Id="rId3" Type="http://schemas.openxmlformats.org/officeDocument/2006/relationships/image" Target="../media/image2.jpeg"/><Relationship Id="rId2" Type="http://schemas.openxmlformats.org/officeDocument/2006/relationships/image" Target="../media/image9.sv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4.png"/><Relationship Id="rId15" Type="http://schemas.openxmlformats.org/officeDocument/2006/relationships/image" Target="../media/image33.png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36.svg"/><Relationship Id="rId7" Type="http://schemas.openxmlformats.org/officeDocument/2006/relationships/image" Target="../media/image35.png"/><Relationship Id="rId6" Type="http://schemas.openxmlformats.org/officeDocument/2006/relationships/image" Target="../media/image10.png"/><Relationship Id="rId5" Type="http://schemas.microsoft.com/office/2007/relationships/media" Target="../media/media4.mp3"/><Relationship Id="rId4" Type="http://schemas.openxmlformats.org/officeDocument/2006/relationships/audio" Target="../media/media4.mp3"/><Relationship Id="rId3" Type="http://schemas.openxmlformats.org/officeDocument/2006/relationships/image" Target="../media/image2.jpeg"/><Relationship Id="rId2" Type="http://schemas.openxmlformats.org/officeDocument/2006/relationships/image" Target="../media/image9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.sv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jpeg"/><Relationship Id="rId3" Type="http://schemas.openxmlformats.org/officeDocument/2006/relationships/image" Target="../media/image10.png"/><Relationship Id="rId2" Type="http://schemas.microsoft.com/office/2007/relationships/media" Target="../media/media5.mp3"/><Relationship Id="rId1" Type="http://schemas.openxmlformats.org/officeDocument/2006/relationships/audio" Target="../media/media5.mp3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svg"/><Relationship Id="rId8" Type="http://schemas.openxmlformats.org/officeDocument/2006/relationships/image" Target="../media/image38.png"/><Relationship Id="rId7" Type="http://schemas.openxmlformats.org/officeDocument/2006/relationships/image" Target="../media/image10.png"/><Relationship Id="rId6" Type="http://schemas.microsoft.com/office/2007/relationships/media" Target="../media/media6.mp3"/><Relationship Id="rId5" Type="http://schemas.openxmlformats.org/officeDocument/2006/relationships/audio" Target="../media/media6.mp3"/><Relationship Id="rId4" Type="http://schemas.openxmlformats.org/officeDocument/2006/relationships/image" Target="../media/image37.png"/><Relationship Id="rId3" Type="http://schemas.openxmlformats.org/officeDocument/2006/relationships/image" Target="../media/image2.jpeg"/><Relationship Id="rId2" Type="http://schemas.openxmlformats.org/officeDocument/2006/relationships/image" Target="../media/image9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1.GIF"/><Relationship Id="rId10" Type="http://schemas.openxmlformats.org/officeDocument/2006/relationships/image" Target="../media/image40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0.png"/><Relationship Id="rId7" Type="http://schemas.microsoft.com/office/2007/relationships/media" Target="../media/media7.mp3"/><Relationship Id="rId6" Type="http://schemas.openxmlformats.org/officeDocument/2006/relationships/audio" Target="../media/media7.mp3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3" Type="http://schemas.openxmlformats.org/officeDocument/2006/relationships/image" Target="../media/image9.sv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55.svg"/><Relationship Id="rId21" Type="http://schemas.openxmlformats.org/officeDocument/2006/relationships/image" Target="../media/image54.png"/><Relationship Id="rId20" Type="http://schemas.openxmlformats.org/officeDocument/2006/relationships/image" Target="../media/image53.svg"/><Relationship Id="rId2" Type="http://schemas.openxmlformats.org/officeDocument/2006/relationships/image" Target="../media/image8.png"/><Relationship Id="rId19" Type="http://schemas.openxmlformats.org/officeDocument/2006/relationships/image" Target="../media/image52.png"/><Relationship Id="rId18" Type="http://schemas.openxmlformats.org/officeDocument/2006/relationships/image" Target="../media/image51.svg"/><Relationship Id="rId17" Type="http://schemas.openxmlformats.org/officeDocument/2006/relationships/image" Target="../media/image50.png"/><Relationship Id="rId16" Type="http://schemas.openxmlformats.org/officeDocument/2006/relationships/image" Target="../media/image49.svg"/><Relationship Id="rId15" Type="http://schemas.openxmlformats.org/officeDocument/2006/relationships/image" Target="../media/image48.png"/><Relationship Id="rId14" Type="http://schemas.openxmlformats.org/officeDocument/2006/relationships/image" Target="../media/image47.svg"/><Relationship Id="rId13" Type="http://schemas.openxmlformats.org/officeDocument/2006/relationships/image" Target="../media/image46.png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43.sv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0.png"/><Relationship Id="rId7" Type="http://schemas.microsoft.com/office/2007/relationships/media" Target="../media/media8.mp3"/><Relationship Id="rId6" Type="http://schemas.openxmlformats.org/officeDocument/2006/relationships/audio" Target="../media/media8.mp3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3" Type="http://schemas.openxmlformats.org/officeDocument/2006/relationships/image" Target="../media/image9.svg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66.svg"/><Relationship Id="rId20" Type="http://schemas.openxmlformats.org/officeDocument/2006/relationships/image" Target="../media/image65.png"/><Relationship Id="rId2" Type="http://schemas.openxmlformats.org/officeDocument/2006/relationships/image" Target="../media/image8.png"/><Relationship Id="rId19" Type="http://schemas.openxmlformats.org/officeDocument/2006/relationships/image" Target="../media/image64.svg"/><Relationship Id="rId18" Type="http://schemas.openxmlformats.org/officeDocument/2006/relationships/image" Target="../media/image63.png"/><Relationship Id="rId17" Type="http://schemas.openxmlformats.org/officeDocument/2006/relationships/image" Target="../media/image62.png"/><Relationship Id="rId16" Type="http://schemas.openxmlformats.org/officeDocument/2006/relationships/image" Target="../media/image61.svg"/><Relationship Id="rId15" Type="http://schemas.openxmlformats.org/officeDocument/2006/relationships/image" Target="../media/image60.png"/><Relationship Id="rId14" Type="http://schemas.openxmlformats.org/officeDocument/2006/relationships/image" Target="../media/image59.svg"/><Relationship Id="rId13" Type="http://schemas.openxmlformats.org/officeDocument/2006/relationships/image" Target="../media/image58.png"/><Relationship Id="rId12" Type="http://schemas.openxmlformats.org/officeDocument/2006/relationships/image" Target="../media/image57.svg"/><Relationship Id="rId11" Type="http://schemas.openxmlformats.org/officeDocument/2006/relationships/image" Target="../media/image56.png"/><Relationship Id="rId10" Type="http://schemas.openxmlformats.org/officeDocument/2006/relationships/image" Target="../media/image43.sv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png"/><Relationship Id="rId7" Type="http://schemas.microsoft.com/office/2007/relationships/media" Target="../media/media9.mp3"/><Relationship Id="rId6" Type="http://schemas.openxmlformats.org/officeDocument/2006/relationships/audio" Target="../media/media9.mp3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20999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3980579" y="0"/>
            <a:ext cx="18456068" cy="10381538"/>
          </a:xfrm>
          <a:custGeom>
            <a:avLst/>
            <a:gdLst/>
            <a:ahLst/>
            <a:cxnLst/>
            <a:rect l="l" t="t" r="r" b="b"/>
            <a:pathLst>
              <a:path w="18456068" h="10381538">
                <a:moveTo>
                  <a:pt x="0" y="0"/>
                </a:moveTo>
                <a:lnTo>
                  <a:pt x="18456068" y="0"/>
                </a:lnTo>
                <a:lnTo>
                  <a:pt x="18456068" y="10381538"/>
                </a:lnTo>
                <a:lnTo>
                  <a:pt x="0" y="1038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8593109" y="1655317"/>
            <a:ext cx="9694891" cy="1284785"/>
            <a:chOff x="0" y="0"/>
            <a:chExt cx="3474430" cy="4604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74430" cy="460438"/>
            </a:xfrm>
            <a:custGeom>
              <a:avLst/>
              <a:gdLst/>
              <a:ahLst/>
              <a:cxnLst/>
              <a:rect l="l" t="t" r="r" b="b"/>
              <a:pathLst>
                <a:path w="3474430" h="460438">
                  <a:moveTo>
                    <a:pt x="0" y="0"/>
                  </a:moveTo>
                  <a:lnTo>
                    <a:pt x="3474430" y="0"/>
                  </a:lnTo>
                  <a:lnTo>
                    <a:pt x="3474430" y="460438"/>
                  </a:lnTo>
                  <a:lnTo>
                    <a:pt x="0" y="460438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3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346898"/>
            <a:ext cx="8593109" cy="642392"/>
            <a:chOff x="0" y="0"/>
            <a:chExt cx="3079576" cy="2302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79576" cy="230219"/>
            </a:xfrm>
            <a:custGeom>
              <a:avLst/>
              <a:gdLst/>
              <a:ahLst/>
              <a:cxnLst/>
              <a:rect l="l" t="t" r="r" b="b"/>
              <a:pathLst>
                <a:path w="3079576" h="230219">
                  <a:moveTo>
                    <a:pt x="0" y="0"/>
                  </a:moveTo>
                  <a:lnTo>
                    <a:pt x="3079576" y="0"/>
                  </a:lnTo>
                  <a:lnTo>
                    <a:pt x="3079576" y="230219"/>
                  </a:lnTo>
                  <a:lnTo>
                    <a:pt x="0" y="230219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3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92000" y="0"/>
            <a:ext cx="6096000" cy="10287000"/>
            <a:chOff x="0" y="0"/>
            <a:chExt cx="3277003" cy="55299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77003" cy="5529943"/>
            </a:xfrm>
            <a:custGeom>
              <a:avLst/>
              <a:gdLst/>
              <a:ahLst/>
              <a:cxnLst/>
              <a:rect l="l" t="t" r="r" b="b"/>
              <a:pathLst>
                <a:path w="3277003" h="5529943">
                  <a:moveTo>
                    <a:pt x="0" y="0"/>
                  </a:moveTo>
                  <a:lnTo>
                    <a:pt x="3277003" y="0"/>
                  </a:lnTo>
                  <a:lnTo>
                    <a:pt x="3277003" y="5529943"/>
                  </a:lnTo>
                  <a:lnTo>
                    <a:pt x="0" y="5529943"/>
                  </a:lnTo>
                  <a:close/>
                </a:path>
              </a:pathLst>
            </a:custGeom>
            <a:solidFill>
              <a:srgbClr val="85BAD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95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254449" y="512600"/>
            <a:ext cx="1758052" cy="342172"/>
          </a:xfrm>
          <a:custGeom>
            <a:avLst/>
            <a:gdLst/>
            <a:ahLst/>
            <a:cxnLst/>
            <a:rect l="l" t="t" r="r" b="b"/>
            <a:pathLst>
              <a:path w="1758052" h="342172">
                <a:moveTo>
                  <a:pt x="0" y="0"/>
                </a:moveTo>
                <a:lnTo>
                  <a:pt x="1758052" y="0"/>
                </a:lnTo>
                <a:lnTo>
                  <a:pt x="1758052" y="342172"/>
                </a:lnTo>
                <a:lnTo>
                  <a:pt x="0" y="342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767" b="-2767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4" name="Group 14"/>
          <p:cNvGrpSpPr/>
          <p:nvPr/>
        </p:nvGrpSpPr>
        <p:grpSpPr>
          <a:xfrm>
            <a:off x="15961089" y="409842"/>
            <a:ext cx="1857196" cy="547688"/>
            <a:chOff x="0" y="0"/>
            <a:chExt cx="2476262" cy="7302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1748" cy="730250"/>
            </a:xfrm>
            <a:custGeom>
              <a:avLst/>
              <a:gdLst/>
              <a:ahLst/>
              <a:cxnLst/>
              <a:rect l="l" t="t" r="r" b="b"/>
              <a:pathLst>
                <a:path w="1121748" h="730250">
                  <a:moveTo>
                    <a:pt x="0" y="0"/>
                  </a:moveTo>
                  <a:lnTo>
                    <a:pt x="1121748" y="0"/>
                  </a:lnTo>
                  <a:lnTo>
                    <a:pt x="1121748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" b="-51635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39707" y="123507"/>
              <a:ext cx="1636555" cy="420159"/>
            </a:xfrm>
            <a:custGeom>
              <a:avLst/>
              <a:gdLst/>
              <a:ahLst/>
              <a:cxnLst/>
              <a:rect l="l" t="t" r="r" b="b"/>
              <a:pathLst>
                <a:path w="1636555" h="420159">
                  <a:moveTo>
                    <a:pt x="0" y="0"/>
                  </a:moveTo>
                  <a:lnTo>
                    <a:pt x="1636555" y="0"/>
                  </a:lnTo>
                  <a:lnTo>
                    <a:pt x="1636555" y="420160"/>
                  </a:lnTo>
                  <a:lnTo>
                    <a:pt x="0" y="420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48065" b="-3643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0" y="7989291"/>
            <a:ext cx="12192000" cy="2392248"/>
          </a:xfrm>
          <a:custGeom>
            <a:avLst/>
            <a:gdLst/>
            <a:ahLst/>
            <a:cxnLst/>
            <a:rect l="l" t="t" r="r" b="b"/>
            <a:pathLst>
              <a:path w="12192000" h="2392248">
                <a:moveTo>
                  <a:pt x="12192000" y="0"/>
                </a:moveTo>
                <a:lnTo>
                  <a:pt x="0" y="0"/>
                </a:lnTo>
                <a:lnTo>
                  <a:pt x="0" y="2392247"/>
                </a:lnTo>
                <a:lnTo>
                  <a:pt x="12192000" y="2392247"/>
                </a:lnTo>
                <a:lnTo>
                  <a:pt x="12192000" y="0"/>
                </a:lnTo>
                <a:close/>
              </a:path>
            </a:pathLst>
          </a:custGeom>
          <a:blipFill>
            <a:blip r:embed="rId6"/>
            <a:stretch>
              <a:fillRect t="-87285" b="-8728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0" y="3197922"/>
            <a:ext cx="8593109" cy="281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5"/>
              </a:lnSpc>
            </a:pPr>
            <a:r>
              <a:rPr lang="en-US" sz="6500" dirty="0">
                <a:solidFill>
                  <a:srgbClr val="000000"/>
                </a:solidFill>
                <a:latin typeface="League Spartan" panose="00000800000000000000"/>
              </a:rPr>
              <a:t>PAPARAN MATERI PROGRAM ASABRI</a:t>
            </a:r>
            <a:endParaRPr lang="en-US" sz="6500" dirty="0">
              <a:solidFill>
                <a:srgbClr val="000000"/>
              </a:solidFill>
              <a:latin typeface="League Spartan" panose="00000800000000000000"/>
            </a:endParaRPr>
          </a:p>
          <a:p>
            <a:pPr marL="0" lvl="1" indent="0" algn="ctr">
              <a:lnSpc>
                <a:spcPts val="4170"/>
              </a:lnSpc>
            </a:pPr>
            <a:endParaRPr lang="en-US" sz="6500" dirty="0">
              <a:solidFill>
                <a:srgbClr val="000000"/>
              </a:solidFill>
              <a:latin typeface="League Spartan" panose="00000800000000000000"/>
            </a:endParaRPr>
          </a:p>
        </p:txBody>
      </p:sp>
      <p:pic>
        <p:nvPicPr>
          <p:cNvPr id="19" name="Picture 19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>
                  <p14:trim end="18240.000000"/>
                </p14:media>
              </p:ext>
            </p:extLst>
          </p:nvPr>
        </p:nvPicPr>
        <p:blipFill>
          <a:blip r:embed="rId9"/>
          <a:srcRect l="11939" t="7334" b="1968"/>
          <a:stretch>
            <a:fillRect/>
          </a:stretch>
        </p:blipFill>
        <p:spPr>
          <a:xfrm>
            <a:off x="8593109" y="2297709"/>
            <a:ext cx="9694891" cy="569158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575710" y="9916774"/>
            <a:ext cx="4627956" cy="37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-83">
                <a:solidFill>
                  <a:srgbClr val="000000"/>
                </a:solidFill>
                <a:latin typeface="Open Sans Italics" panose="020B0606030504020204"/>
              </a:rPr>
              <a:t>Juli 2023</a:t>
            </a:r>
            <a:endParaRPr lang="en-US" sz="2100" spc="-83">
              <a:solidFill>
                <a:srgbClr val="000000"/>
              </a:solidFill>
              <a:latin typeface="Open Sans Italics" panose="020B0606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:dissolve/>
      </p:transition>
    </mc:Choice>
    <mc:Fallback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s 1"/>
          <p:cNvSpPr/>
          <p:nvPr/>
        </p:nvSpPr>
        <p:spPr>
          <a:xfrm>
            <a:off x="2819400" y="2705100"/>
            <a:ext cx="7391400" cy="37338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t="657" b="6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40942" y="7937224"/>
            <a:ext cx="9699378" cy="187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9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5200" spc="-197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Jingleberry" panose="02000A03000000000000"/>
              </a:rPr>
              <a:t>Terima</a:t>
            </a:r>
            <a:r>
              <a:rPr lang="en-US" sz="15200" spc="-197" dirty="0">
                <a:solidFill>
                  <a:schemeClr val="accent5">
                    <a:lumMod val="40000"/>
                    <a:lumOff val="60000"/>
                  </a:schemeClr>
                </a:solidFill>
                <a:latin typeface="Jingleberry" panose="02000A03000000000000"/>
              </a:rPr>
              <a:t> Kasih</a:t>
            </a:r>
            <a:endParaRPr kumimoji="0" lang="en-US" sz="15200" b="0" i="0" u="none" strike="noStrike" kern="1200" cap="none" spc="-197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Jingleberry" panose="02000A03000000000000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54449" y="512600"/>
            <a:ext cx="1758052" cy="342172"/>
          </a:xfrm>
          <a:custGeom>
            <a:avLst/>
            <a:gdLst/>
            <a:ahLst/>
            <a:cxnLst/>
            <a:rect l="l" t="t" r="r" b="b"/>
            <a:pathLst>
              <a:path w="1758052" h="342172">
                <a:moveTo>
                  <a:pt x="0" y="0"/>
                </a:moveTo>
                <a:lnTo>
                  <a:pt x="1758052" y="0"/>
                </a:lnTo>
                <a:lnTo>
                  <a:pt x="1758052" y="342172"/>
                </a:lnTo>
                <a:lnTo>
                  <a:pt x="0" y="3421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767" b="-2767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925800" y="409842"/>
            <a:ext cx="1857196" cy="547688"/>
            <a:chOff x="0" y="0"/>
            <a:chExt cx="2476262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1748" cy="730250"/>
            </a:xfrm>
            <a:custGeom>
              <a:avLst/>
              <a:gdLst/>
              <a:ahLst/>
              <a:cxnLst/>
              <a:rect l="l" t="t" r="r" b="b"/>
              <a:pathLst>
                <a:path w="1121748" h="730250">
                  <a:moveTo>
                    <a:pt x="0" y="0"/>
                  </a:moveTo>
                  <a:lnTo>
                    <a:pt x="1121748" y="0"/>
                  </a:lnTo>
                  <a:lnTo>
                    <a:pt x="1121748" y="730250"/>
                  </a:lnTo>
                  <a:lnTo>
                    <a:pt x="0" y="730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" b="-5163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839707" y="123507"/>
              <a:ext cx="1636555" cy="420159"/>
            </a:xfrm>
            <a:custGeom>
              <a:avLst/>
              <a:gdLst/>
              <a:ahLst/>
              <a:cxnLst/>
              <a:rect l="l" t="t" r="r" b="b"/>
              <a:pathLst>
                <a:path w="1636555" h="420159">
                  <a:moveTo>
                    <a:pt x="0" y="0"/>
                  </a:moveTo>
                  <a:lnTo>
                    <a:pt x="1636555" y="0"/>
                  </a:lnTo>
                  <a:lnTo>
                    <a:pt x="1636555" y="420160"/>
                  </a:lnTo>
                  <a:lnTo>
                    <a:pt x="0" y="420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248065" b="-36436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685" y="1125856"/>
            <a:ext cx="7383184" cy="5084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7742" y="723900"/>
            <a:ext cx="6039943" cy="5486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218796" y="-144547"/>
            <a:ext cx="18592800" cy="10386542"/>
          </a:xfrm>
          <a:custGeom>
            <a:avLst/>
            <a:gdLst/>
            <a:ahLst/>
            <a:cxnLst/>
            <a:rect l="l" t="t" r="r" b="b"/>
            <a:pathLst>
              <a:path w="18288000" h="10386542">
                <a:moveTo>
                  <a:pt x="0" y="0"/>
                </a:moveTo>
                <a:lnTo>
                  <a:pt x="18288000" y="0"/>
                </a:lnTo>
                <a:lnTo>
                  <a:pt x="18288000" y="10386542"/>
                </a:lnTo>
                <a:lnTo>
                  <a:pt x="0" y="10386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t="-1713" r="-4428" b="-1713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-659509" y="0"/>
            <a:ext cx="19607018" cy="11028948"/>
          </a:xfrm>
          <a:custGeom>
            <a:avLst/>
            <a:gdLst/>
            <a:ahLst/>
            <a:cxnLst/>
            <a:rect l="l" t="t" r="r" b="b"/>
            <a:pathLst>
              <a:path w="19607018" h="11028948">
                <a:moveTo>
                  <a:pt x="0" y="0"/>
                </a:moveTo>
                <a:lnTo>
                  <a:pt x="19607018" y="0"/>
                </a:lnTo>
                <a:lnTo>
                  <a:pt x="19607018" y="11028948"/>
                </a:lnTo>
                <a:lnTo>
                  <a:pt x="0" y="1102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5" name="slide1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18014019" y="6922848"/>
            <a:ext cx="132212" cy="132212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flipH="1">
            <a:off x="14773080" y="-281177"/>
            <a:ext cx="3514920" cy="4114800"/>
          </a:xfrm>
          <a:custGeom>
            <a:avLst/>
            <a:gdLst/>
            <a:ahLst/>
            <a:cxnLst/>
            <a:rect l="l" t="t" r="r" b="b"/>
            <a:pathLst>
              <a:path w="3514920" h="4114800">
                <a:moveTo>
                  <a:pt x="3514920" y="0"/>
                </a:moveTo>
                <a:lnTo>
                  <a:pt x="0" y="0"/>
                </a:lnTo>
                <a:lnTo>
                  <a:pt x="0" y="4114800"/>
                </a:lnTo>
                <a:lnTo>
                  <a:pt x="3514920" y="4114800"/>
                </a:lnTo>
                <a:lnTo>
                  <a:pt x="351492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4"/>
          <p:cNvSpPr/>
          <p:nvPr/>
        </p:nvSpPr>
        <p:spPr>
          <a:xfrm flipV="1">
            <a:off x="-325648" y="6415341"/>
            <a:ext cx="3514920" cy="4114800"/>
          </a:xfrm>
          <a:custGeom>
            <a:avLst/>
            <a:gdLst/>
            <a:ahLst/>
            <a:cxnLst/>
            <a:rect l="l" t="t" r="r" b="b"/>
            <a:pathLst>
              <a:path w="3514920" h="4114800">
                <a:moveTo>
                  <a:pt x="0" y="4114800"/>
                </a:moveTo>
                <a:lnTo>
                  <a:pt x="3514921" y="4114800"/>
                </a:lnTo>
                <a:lnTo>
                  <a:pt x="3514921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75232" y="0"/>
            <a:ext cx="10984888" cy="6529981"/>
            <a:chOff x="5354949" y="1"/>
            <a:chExt cx="6008308" cy="5213541"/>
          </a:xfrm>
        </p:grpSpPr>
        <p:pic>
          <p:nvPicPr>
            <p:cNvPr id="117" name="Picture 116" descr="Graphical user interface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735" b="5601"/>
            <a:stretch>
              <a:fillRect/>
            </a:stretch>
          </p:blipFill>
          <p:spPr>
            <a:xfrm>
              <a:off x="5354949" y="1"/>
              <a:ext cx="6008303" cy="1306771"/>
            </a:xfrm>
            <a:prstGeom prst="rect">
              <a:avLst/>
            </a:prstGeom>
          </p:spPr>
        </p:pic>
        <p:grpSp>
          <p:nvGrpSpPr>
            <p:cNvPr id="118" name="Group 117"/>
            <p:cNvGrpSpPr/>
            <p:nvPr/>
          </p:nvGrpSpPr>
          <p:grpSpPr>
            <a:xfrm>
              <a:off x="5364417" y="1320398"/>
              <a:ext cx="5998840" cy="3893144"/>
              <a:chOff x="3743257" y="1320397"/>
              <a:chExt cx="7620000" cy="4000406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3743257" y="1320397"/>
                <a:ext cx="7620000" cy="3881692"/>
                <a:chOff x="1569025" y="1147204"/>
                <a:chExt cx="9516593" cy="4810267"/>
              </a:xfrm>
            </p:grpSpPr>
            <p:sp>
              <p:nvSpPr>
                <p:cNvPr id="121" name="Rectangle: Rounded Corners 32"/>
                <p:cNvSpPr/>
                <p:nvPr/>
              </p:nvSpPr>
              <p:spPr>
                <a:xfrm>
                  <a:off x="6421992" y="1281523"/>
                  <a:ext cx="4652739" cy="2197100"/>
                </a:xfrm>
                <a:prstGeom prst="roundRect">
                  <a:avLst>
                    <a:gd name="adj" fmla="val 3451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016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Rectangle: Rounded Corners 72"/>
                <p:cNvSpPr/>
                <p:nvPr/>
              </p:nvSpPr>
              <p:spPr>
                <a:xfrm>
                  <a:off x="1569026" y="1372696"/>
                  <a:ext cx="4652739" cy="2197100"/>
                </a:xfrm>
                <a:prstGeom prst="roundRect">
                  <a:avLst>
                    <a:gd name="adj" fmla="val 3451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016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5702356" y="2764176"/>
                  <a:ext cx="1238492" cy="358917"/>
                  <a:chOff x="8268630" y="5473960"/>
                  <a:chExt cx="1387384" cy="402066"/>
                </a:xfrm>
              </p:grpSpPr>
              <p:sp>
                <p:nvSpPr>
                  <p:cNvPr id="155" name="Oval 154"/>
                  <p:cNvSpPr/>
                  <p:nvPr/>
                </p:nvSpPr>
                <p:spPr>
                  <a:xfrm>
                    <a:off x="8268630" y="5473960"/>
                    <a:ext cx="402066" cy="402066"/>
                  </a:xfrm>
                  <a:prstGeom prst="ellipse">
                    <a:avLst/>
                  </a:prstGeom>
                  <a:solidFill>
                    <a:srgbClr val="F0EEE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6" name="Oval 155"/>
                  <p:cNvSpPr/>
                  <p:nvPr/>
                </p:nvSpPr>
                <p:spPr>
                  <a:xfrm>
                    <a:off x="9253948" y="5473960"/>
                    <a:ext cx="402066" cy="402066"/>
                  </a:xfrm>
                  <a:prstGeom prst="ellipse">
                    <a:avLst/>
                  </a:prstGeom>
                  <a:solidFill>
                    <a:srgbClr val="F0EEE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7" name="Rectangle: Rounded Corners 41"/>
                  <p:cNvSpPr/>
                  <p:nvPr/>
                </p:nvSpPr>
                <p:spPr>
                  <a:xfrm>
                    <a:off x="8360934" y="5531560"/>
                    <a:ext cx="1178764" cy="286867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626763"/>
                      </a:gs>
                      <a:gs pos="70000">
                        <a:schemeClr val="bg2"/>
                      </a:gs>
                      <a:gs pos="30000">
                        <a:schemeClr val="bg2"/>
                      </a:gs>
                      <a:gs pos="50000">
                        <a:schemeClr val="bg1"/>
                      </a:gs>
                      <a:gs pos="100000">
                        <a:srgbClr val="626763"/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4" name="Rectangle: Rounded Corners 74"/>
                <p:cNvSpPr/>
                <p:nvPr/>
              </p:nvSpPr>
              <p:spPr>
                <a:xfrm>
                  <a:off x="6421993" y="3760371"/>
                  <a:ext cx="4652739" cy="2197100"/>
                </a:xfrm>
                <a:prstGeom prst="roundRect">
                  <a:avLst>
                    <a:gd name="adj" fmla="val 3451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016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: Rounded Corners 75"/>
                <p:cNvSpPr/>
                <p:nvPr/>
              </p:nvSpPr>
              <p:spPr>
                <a:xfrm>
                  <a:off x="1569026" y="3760371"/>
                  <a:ext cx="4652739" cy="2197100"/>
                </a:xfrm>
                <a:prstGeom prst="roundRect">
                  <a:avLst>
                    <a:gd name="adj" fmla="val 3451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01600" dist="635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569025" y="1147204"/>
                  <a:ext cx="9516593" cy="405624"/>
                  <a:chOff x="1332260" y="2086066"/>
                  <a:chExt cx="9516593" cy="405624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1332260" y="2086066"/>
                    <a:ext cx="4663625" cy="405624"/>
                  </a:xfrm>
                  <a:prstGeom prst="rect">
                    <a:avLst/>
                  </a:prstGeom>
                  <a:solidFill>
                    <a:srgbClr val="2038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id-ID" sz="2000" b="1" i="0" u="none" strike="noStrike" kern="1200" cap="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Museo Sans 300" panose="02000000000000000000" pitchFamily="50" charset="0"/>
                        <a:ea typeface="+mn-ea"/>
                        <a:cs typeface="+mn-cs"/>
                      </a:rPr>
                      <a:t>kepemilikan</a:t>
                    </a:r>
                    <a:endParaRPr kumimoji="0" lang="en-US" sz="2000" b="1" i="0" u="none" strike="noStrike" kern="1200" cap="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Museo Sans 300" panose="02000000000000000000" pitchFamily="50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6185227" y="2086066"/>
                    <a:ext cx="4663626" cy="405624"/>
                  </a:xfrm>
                  <a:prstGeom prst="rect">
                    <a:avLst/>
                  </a:prstGeom>
                  <a:solidFill>
                    <a:srgbClr val="D4A509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2000" b="1" i="0" u="none" strike="noStrike" kern="1200" cap="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Museo Sans 300" panose="02000000000000000000" pitchFamily="50" charset="0"/>
                        <a:ea typeface="+mn-ea"/>
                        <a:cs typeface="+mn-cs"/>
                      </a:rPr>
                      <a:t>BIDANG USAHA</a:t>
                    </a:r>
                    <a:endParaRPr kumimoji="0" lang="en-US" sz="2000" b="1" i="0" u="none" strike="noStrike" kern="1200" cap="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Museo Sans 300" panose="02000000000000000000" pitchFamily="50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7" name="Group 126"/>
                <p:cNvGrpSpPr/>
                <p:nvPr/>
              </p:nvGrpSpPr>
              <p:grpSpPr>
                <a:xfrm>
                  <a:off x="1569026" y="3695611"/>
                  <a:ext cx="9505706" cy="410737"/>
                  <a:chOff x="1343147" y="4405583"/>
                  <a:chExt cx="9505706" cy="410737"/>
                </a:xfrm>
              </p:grpSpPr>
              <p:sp>
                <p:nvSpPr>
                  <p:cNvPr id="151" name="Rectangle 150"/>
                  <p:cNvSpPr/>
                  <p:nvPr/>
                </p:nvSpPr>
                <p:spPr>
                  <a:xfrm>
                    <a:off x="1343147" y="4410696"/>
                    <a:ext cx="4652739" cy="405624"/>
                  </a:xfrm>
                  <a:prstGeom prst="rect">
                    <a:avLst/>
                  </a:prstGeom>
                  <a:solidFill>
                    <a:srgbClr val="D4A50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id-ID" sz="2000" b="1" i="0" u="none" strike="noStrike" kern="1200" cap="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Museo Sans 300" panose="02000000000000000000" pitchFamily="50" charset="0"/>
                        <a:ea typeface="+mn-ea"/>
                        <a:cs typeface="+mn-cs"/>
                      </a:rPr>
                      <a:t>KEPESERTAAN</a:t>
                    </a:r>
                    <a:endParaRPr kumimoji="0" lang="en-US" sz="2000" b="1" i="0" u="none" strike="noStrike" kern="1200" cap="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Museo Sans 300" panose="02000000000000000000" pitchFamily="50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6196114" y="4405583"/>
                    <a:ext cx="4652739" cy="405624"/>
                  </a:xfrm>
                  <a:prstGeom prst="rect">
                    <a:avLst/>
                  </a:prstGeom>
                  <a:solidFill>
                    <a:srgbClr val="20386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sz="2000" b="1" i="0" u="none" strike="noStrike" kern="1200" cap="all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Museo Sans 300" panose="02000000000000000000" pitchFamily="50" charset="0"/>
                        <a:ea typeface="+mn-ea"/>
                        <a:cs typeface="+mn-cs"/>
                      </a:rPr>
                      <a:t>pendirian</a:t>
                    </a:r>
                    <a:endParaRPr kumimoji="0" lang="en-US" sz="2000" b="1" i="0" u="none" strike="noStrike" kern="1200" cap="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Museo Sans 300" panose="02000000000000000000" pitchFamily="50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8" name="Group 127"/>
                <p:cNvGrpSpPr/>
                <p:nvPr/>
              </p:nvGrpSpPr>
              <p:grpSpPr>
                <a:xfrm>
                  <a:off x="5702911" y="1819399"/>
                  <a:ext cx="1238492" cy="358917"/>
                  <a:chOff x="8268630" y="5473960"/>
                  <a:chExt cx="1387384" cy="402066"/>
                </a:xfrm>
              </p:grpSpPr>
              <p:sp>
                <p:nvSpPr>
                  <p:cNvPr id="148" name="Oval 147"/>
                  <p:cNvSpPr/>
                  <p:nvPr/>
                </p:nvSpPr>
                <p:spPr>
                  <a:xfrm>
                    <a:off x="8268630" y="5473960"/>
                    <a:ext cx="402066" cy="402066"/>
                  </a:xfrm>
                  <a:prstGeom prst="ellipse">
                    <a:avLst/>
                  </a:prstGeom>
                  <a:solidFill>
                    <a:srgbClr val="F0EEE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9" name="Oval 148"/>
                  <p:cNvSpPr/>
                  <p:nvPr/>
                </p:nvSpPr>
                <p:spPr>
                  <a:xfrm>
                    <a:off x="9253948" y="5473960"/>
                    <a:ext cx="402066" cy="402066"/>
                  </a:xfrm>
                  <a:prstGeom prst="ellipse">
                    <a:avLst/>
                  </a:prstGeom>
                  <a:solidFill>
                    <a:srgbClr val="F0EEE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Rectangle: Rounded Corners 36"/>
                  <p:cNvSpPr/>
                  <p:nvPr/>
                </p:nvSpPr>
                <p:spPr>
                  <a:xfrm>
                    <a:off x="8360934" y="5531560"/>
                    <a:ext cx="1178764" cy="286867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626763"/>
                      </a:gs>
                      <a:gs pos="70000">
                        <a:schemeClr val="bg2"/>
                      </a:gs>
                      <a:gs pos="30000">
                        <a:schemeClr val="bg2"/>
                      </a:gs>
                      <a:gs pos="50000">
                        <a:schemeClr val="bg1"/>
                      </a:gs>
                      <a:gs pos="100000">
                        <a:srgbClr val="626763"/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5702356" y="5151851"/>
                  <a:ext cx="1238492" cy="358917"/>
                  <a:chOff x="8268630" y="5473960"/>
                  <a:chExt cx="1387384" cy="402066"/>
                </a:xfrm>
              </p:grpSpPr>
              <p:sp>
                <p:nvSpPr>
                  <p:cNvPr id="145" name="Oval 144"/>
                  <p:cNvSpPr/>
                  <p:nvPr/>
                </p:nvSpPr>
                <p:spPr>
                  <a:xfrm>
                    <a:off x="8268630" y="5473960"/>
                    <a:ext cx="402066" cy="402066"/>
                  </a:xfrm>
                  <a:prstGeom prst="ellipse">
                    <a:avLst/>
                  </a:prstGeom>
                  <a:solidFill>
                    <a:srgbClr val="F0EEE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6" name="Oval 145"/>
                  <p:cNvSpPr/>
                  <p:nvPr/>
                </p:nvSpPr>
                <p:spPr>
                  <a:xfrm>
                    <a:off x="9253948" y="5473960"/>
                    <a:ext cx="402066" cy="402066"/>
                  </a:xfrm>
                  <a:prstGeom prst="ellipse">
                    <a:avLst/>
                  </a:prstGeom>
                  <a:solidFill>
                    <a:srgbClr val="F0EEE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7" name="Rectangle: Rounded Corners 81"/>
                  <p:cNvSpPr/>
                  <p:nvPr/>
                </p:nvSpPr>
                <p:spPr>
                  <a:xfrm>
                    <a:off x="8360934" y="5531560"/>
                    <a:ext cx="1178764" cy="286867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626763"/>
                      </a:gs>
                      <a:gs pos="70000">
                        <a:schemeClr val="bg2"/>
                      </a:gs>
                      <a:gs pos="30000">
                        <a:schemeClr val="bg2"/>
                      </a:gs>
                      <a:gs pos="50000">
                        <a:schemeClr val="bg1"/>
                      </a:gs>
                      <a:gs pos="100000">
                        <a:srgbClr val="626763"/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5702911" y="4207074"/>
                  <a:ext cx="1238492" cy="358917"/>
                  <a:chOff x="8268630" y="5473960"/>
                  <a:chExt cx="1387384" cy="402066"/>
                </a:xfrm>
              </p:grpSpPr>
              <p:sp>
                <p:nvSpPr>
                  <p:cNvPr id="142" name="Oval 141"/>
                  <p:cNvSpPr/>
                  <p:nvPr/>
                </p:nvSpPr>
                <p:spPr>
                  <a:xfrm>
                    <a:off x="8268630" y="5473960"/>
                    <a:ext cx="402066" cy="402066"/>
                  </a:xfrm>
                  <a:prstGeom prst="ellipse">
                    <a:avLst/>
                  </a:prstGeom>
                  <a:solidFill>
                    <a:srgbClr val="F0EEE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Oval 142"/>
                  <p:cNvSpPr/>
                  <p:nvPr/>
                </p:nvSpPr>
                <p:spPr>
                  <a:xfrm>
                    <a:off x="9253948" y="5473960"/>
                    <a:ext cx="402066" cy="402066"/>
                  </a:xfrm>
                  <a:prstGeom prst="ellipse">
                    <a:avLst/>
                  </a:prstGeom>
                  <a:solidFill>
                    <a:srgbClr val="F0EEEF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Rectangle: Rounded Corners 84"/>
                  <p:cNvSpPr/>
                  <p:nvPr/>
                </p:nvSpPr>
                <p:spPr>
                  <a:xfrm>
                    <a:off x="8360934" y="5531560"/>
                    <a:ext cx="1178764" cy="286867"/>
                  </a:xfrm>
                  <a:prstGeom prst="roundRect">
                    <a:avLst>
                      <a:gd name="adj" fmla="val 50000"/>
                    </a:avLst>
                  </a:prstGeom>
                  <a:gradFill flip="none" rotWithShape="1">
                    <a:gsLst>
                      <a:gs pos="0">
                        <a:srgbClr val="626763"/>
                      </a:gs>
                      <a:gs pos="70000">
                        <a:schemeClr val="bg2"/>
                      </a:gs>
                      <a:gs pos="30000">
                        <a:schemeClr val="bg2"/>
                      </a:gs>
                      <a:gs pos="50000">
                        <a:schemeClr val="bg1"/>
                      </a:gs>
                      <a:gs pos="100000">
                        <a:srgbClr val="626763"/>
                      </a:gs>
                    </a:gsLst>
                    <a:lin ang="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1" name="TextBox 130"/>
                <p:cNvSpPr txBox="1"/>
                <p:nvPr/>
              </p:nvSpPr>
              <p:spPr>
                <a:xfrm>
                  <a:off x="1869703" y="2682343"/>
                  <a:ext cx="3960885" cy="8781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id-ID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Arial" panose="020B0604020202020204" pitchFamily="34" charset="0"/>
                    </a:rPr>
                    <a:t>Pemegang Saham 100% </a:t>
                  </a:r>
                  <a:endParaRPr kumimoji="0" lang="id-ID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id-ID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Arial" panose="020B0604020202020204" pitchFamily="34" charset="0"/>
                    </a:rPr>
                    <a:t>Milik Pemerintah Indonesia</a:t>
                  </a:r>
                  <a:endParaRPr kumimoji="0" lang="id-ID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id-ID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Arial" panose="020B0604020202020204" pitchFamily="34" charset="0"/>
                    </a:rPr>
                    <a:t>Dibawah Kewenangan Menteri BUMN</a:t>
                  </a:r>
                  <a:endParaRPr kumimoji="0" lang="id-ID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7005071" y="1799429"/>
                  <a:ext cx="3809007" cy="14049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id-ID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Asuransi Sosial Prajurit TNI, Anggota Polri dan PNS, Kemhan dan Polri</a:t>
                  </a:r>
                  <a:endPara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Berdasarkan</a:t>
                  </a:r>
                  <a:r>
                    <a: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 PP 102 </a:t>
                  </a:r>
                  <a:r>
                    <a:rPr kumimoji="0" lang="en-US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Tahun</a:t>
                  </a:r>
                  <a:r>
                    <a: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 2015 </a:t>
                  </a:r>
                  <a:r>
                    <a:rPr kumimoji="0" lang="en-US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sebagaimana</a:t>
                  </a:r>
                  <a:r>
                    <a: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 </a:t>
                  </a:r>
                  <a:r>
                    <a:rPr kumimoji="0" lang="en-US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telah</a:t>
                  </a:r>
                  <a:r>
                    <a: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 </a:t>
                  </a:r>
                  <a:r>
                    <a:rPr kumimoji="0" lang="en-US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diubah</a:t>
                  </a:r>
                  <a:r>
                    <a: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 dengan</a:t>
                  </a:r>
                  <a:br>
                    <a: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</a:br>
                  <a:r>
                    <a: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PP 54 </a:t>
                  </a:r>
                  <a:r>
                    <a:rPr kumimoji="0" lang="en-US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Tahun</a:t>
                  </a:r>
                  <a:r>
                    <a:rPr kumimoji="0" lang="en-US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+mn-cs"/>
                    </a:rPr>
                    <a:t> 2020</a:t>
                  </a:r>
                  <a:endParaRPr kumimoji="0" lang="id-ID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endParaRPr>
                </a:p>
              </p:txBody>
            </p:sp>
            <p:pic>
              <p:nvPicPr>
                <p:cNvPr id="133" name="Picture 4" descr="C:\Users\ahary.astyono\Pictures\Logo Angkatan\logo mabes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698374" y="4316990"/>
                  <a:ext cx="495222" cy="49563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4" name="Picture 5" descr="C:\Users\ahary.astyono\Pictures\Logo Angkatan\kemhan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2089273" y="4316783"/>
                  <a:ext cx="529683" cy="53956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5" name="Picture 6" descr="C:\Users\ahary.astyono\Pictures\Logo Angkatan\Lambang_TNI_AD.png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3271706" y="4353162"/>
                  <a:ext cx="371416" cy="504065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6" name="Picture 7" descr="C:\Users\ahary.astyono\Pictures\Logo Angkatan\url.pn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3721180" y="4343857"/>
                  <a:ext cx="501491" cy="495222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7" name="Picture 8" descr="C:\Users\ahary.astyono\Pictures\Logo Angkatan\Lambang_TNI_AU.png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4329676" y="4371316"/>
                  <a:ext cx="437918" cy="48591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8" name="Picture 9" descr="C:\Users\ahary.astyono\Pictures\Logo Angkatan\30Polri.jpg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4871000" y="4409305"/>
                  <a:ext cx="521633" cy="433319"/>
                </a:xfrm>
                <a:prstGeom prst="rect">
                  <a:avLst/>
                </a:prstGeom>
                <a:noFill/>
              </p:spPr>
            </p:pic>
            <p:sp>
              <p:nvSpPr>
                <p:cNvPr id="13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660246" y="4993732"/>
                  <a:ext cx="4042110" cy="7462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id-ID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Arial" panose="020B0604020202020204" pitchFamily="34" charset="0"/>
                    </a:rPr>
                    <a:t>Bersifat WAJIB </a:t>
                  </a:r>
                  <a:endParaRPr kumimoji="0" lang="id-ID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Arial" panose="020B0604020202020204" pitchFamily="34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id-ID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Museo Sans 100" panose="02000000000000000000" pitchFamily="50" charset="0"/>
                      <a:ea typeface="+mn-ea"/>
                      <a:cs typeface="Arial" panose="020B0604020202020204" pitchFamily="34" charset="0"/>
                    </a:rPr>
                    <a:t>Terhitung Mulai Tanggal (TMT) Pengangkatan dan Gaji dibayarkan</a:t>
                  </a:r>
                  <a:endParaRPr kumimoji="0" lang="id-ID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7851550" y="4560465"/>
                  <a:ext cx="3223182" cy="9503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id-ID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41" name="Picture 140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98374" y="1723153"/>
                  <a:ext cx="2465062" cy="878111"/>
                </a:xfrm>
                <a:prstGeom prst="rect">
                  <a:avLst/>
                </a:prstGeom>
              </p:spPr>
            </p:pic>
          </p:grpSp>
          <p:sp>
            <p:nvSpPr>
              <p:cNvPr id="120" name="Rectangle 119"/>
              <p:cNvSpPr/>
              <p:nvPr/>
            </p:nvSpPr>
            <p:spPr>
              <a:xfrm>
                <a:off x="7877274" y="3818432"/>
                <a:ext cx="3327192" cy="15023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3864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rPr>
                  <a:t>TANGGAL PENDIRIAN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203864"/>
                  </a:solidFill>
                  <a:effectLst/>
                  <a:uLnTx/>
                  <a:uFillTx/>
                  <a:latin typeface="Museo Sans 100" panose="02000000000000000000" pitchFamily="50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rPr>
                  <a:t>1 </a:t>
                </a:r>
                <a:r>
                  <a:rPr kumimoji="0" lang="en-US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rPr>
                  <a:t>Agustus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rPr>
                  <a:t> 1971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100" panose="02000000000000000000" pitchFamily="50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4A509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rPr>
                  <a:t>DASAR PENDIRIAN</a:t>
                </a:r>
                <a:endParaRPr kumimoji="0" lang="id-ID" b="1" i="0" u="none" strike="noStrike" kern="1200" cap="none" spc="0" normalizeH="0" baseline="0" noProof="0" dirty="0">
                  <a:ln>
                    <a:noFill/>
                  </a:ln>
                  <a:solidFill>
                    <a:srgbClr val="D4A509"/>
                  </a:solidFill>
                  <a:effectLst/>
                  <a:uLnTx/>
                  <a:uFillTx/>
                  <a:latin typeface="Museo Sans 100" panose="02000000000000000000" pitchFamily="50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rPr>
                  <a:t>Peraturan Pemerintah</a:t>
                </a:r>
                <a:b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rPr>
                </a:br>
                <a:r>
                  <a:rPr kumimoji="0" lang="id-ID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rPr>
                  <a:t>No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rPr>
                  <a:t>mor</a:t>
                </a:r>
                <a:r>
                  <a:rPr kumimoji="0" lang="id-ID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useo Sans 100" panose="02000000000000000000" pitchFamily="50" charset="0"/>
                    <a:ea typeface="+mn-ea"/>
                    <a:cs typeface="+mn-cs"/>
                  </a:rPr>
                  <a:t> 45 Tahun 1971 </a:t>
                </a:r>
                <a:endPara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100" panose="02000000000000000000" pitchFamily="50" charset="0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100" panose="02000000000000000000" pitchFamily="50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11527825" y="1745982"/>
            <a:ext cx="6552300" cy="4745772"/>
            <a:chOff x="1928384" y="4646946"/>
            <a:chExt cx="4794385" cy="2129166"/>
          </a:xfrm>
        </p:grpSpPr>
        <p:pic>
          <p:nvPicPr>
            <p:cNvPr id="159" name="Picture 158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2" r="80278" b="66703"/>
            <a:stretch>
              <a:fillRect/>
            </a:stretch>
          </p:blipFill>
          <p:spPr>
            <a:xfrm>
              <a:off x="1928384" y="4646946"/>
              <a:ext cx="1691246" cy="2129166"/>
            </a:xfrm>
            <a:prstGeom prst="rect">
              <a:avLst/>
            </a:prstGeom>
          </p:spPr>
        </p:pic>
        <p:sp>
          <p:nvSpPr>
            <p:cNvPr id="160" name="TextBox 159"/>
            <p:cNvSpPr txBox="1"/>
            <p:nvPr/>
          </p:nvSpPr>
          <p:spPr>
            <a:xfrm>
              <a:off x="3516439" y="5082836"/>
              <a:ext cx="2780527" cy="57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203864"/>
                  </a:solidFill>
                  <a:effectLst/>
                  <a:uLnTx/>
                  <a:uFillTx/>
                  <a:latin typeface="Museo Sans 300" panose="02000000000000000000" pitchFamily="50" charset="0"/>
                  <a:ea typeface="+mn-ea"/>
                  <a:cs typeface="+mn-cs"/>
                </a:rPr>
                <a:t>KANTOR PUSAT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300" panose="02000000000000000000" pitchFamily="50" charset="0"/>
                  <a:ea typeface="+mn-ea"/>
                  <a:cs typeface="+mn-cs"/>
                </a:rPr>
                <a:t>Jalan </a:t>
              </a:r>
              <a:r>
                <a:rPr kumimoji="0" 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300" panose="02000000000000000000" pitchFamily="50" charset="0"/>
                  <a:ea typeface="+mn-ea"/>
                  <a:cs typeface="+mn-cs"/>
                </a:rPr>
                <a:t>Mayjen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300" panose="02000000000000000000" pitchFamily="50" charset="0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300" panose="02000000000000000000" pitchFamily="50" charset="0"/>
                  <a:ea typeface="+mn-ea"/>
                  <a:cs typeface="+mn-cs"/>
                </a:rPr>
                <a:t>Sutoyo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300" panose="02000000000000000000" pitchFamily="50" charset="0"/>
                  <a:ea typeface="+mn-ea"/>
                  <a:cs typeface="+mn-cs"/>
                </a:rPr>
                <a:t> </a:t>
              </a:r>
              <a:r>
                <a:rPr kumimoji="0" 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300" panose="02000000000000000000" pitchFamily="50" charset="0"/>
                  <a:ea typeface="+mn-ea"/>
                  <a:cs typeface="+mn-cs"/>
                </a:rPr>
                <a:t>Nomor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300" panose="02000000000000000000" pitchFamily="50" charset="0"/>
                  <a:ea typeface="+mn-ea"/>
                  <a:cs typeface="+mn-cs"/>
                </a:rPr>
                <a:t> 11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300" panose="02000000000000000000" pitchFamily="50" charset="0"/>
                  <a:ea typeface="+mn-ea"/>
                  <a:cs typeface="+mn-cs"/>
                </a:rPr>
                <a:t>Cililitan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useo Sans 300" panose="02000000000000000000" pitchFamily="50" charset="0"/>
                  <a:ea typeface="+mn-ea"/>
                  <a:cs typeface="+mn-cs"/>
                </a:rPr>
                <a:t> Jakarta Timur</a:t>
              </a:r>
              <a:endParaRPr kumimoji="0" lang="en-ID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+mn-cs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506779" y="5958836"/>
              <a:ext cx="3215990" cy="57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useo Sans 300" panose="02000000000000000000" pitchFamily="50" charset="0"/>
                </a:rPr>
                <a:t>PT ASABRI (Persero) </a:t>
              </a:r>
              <a:r>
                <a:rPr lang="en-US" dirty="0" err="1">
                  <a:latin typeface="Museo Sans 300" panose="02000000000000000000" pitchFamily="50" charset="0"/>
                </a:rPr>
                <a:t>memiliki</a:t>
              </a:r>
              <a:r>
                <a:rPr lang="en-US" dirty="0">
                  <a:latin typeface="Museo Sans 300" panose="02000000000000000000" pitchFamily="50" charset="0"/>
                </a:rPr>
                <a:t> 32 Kantor Cabang </a:t>
              </a:r>
              <a:r>
                <a:rPr lang="en-US" dirty="0" err="1">
                  <a:latin typeface="Museo Sans 300" panose="02000000000000000000" pitchFamily="50" charset="0"/>
                </a:rPr>
                <a:t>dari</a:t>
              </a:r>
              <a:r>
                <a:rPr lang="en-US" dirty="0">
                  <a:latin typeface="Museo Sans 300" panose="02000000000000000000" pitchFamily="50" charset="0"/>
                </a:rPr>
                <a:t> </a:t>
              </a:r>
              <a:r>
                <a:rPr lang="en-US" dirty="0" err="1">
                  <a:latin typeface="Museo Sans 300" panose="02000000000000000000" pitchFamily="50" charset="0"/>
                </a:rPr>
                <a:t>Sabang</a:t>
              </a:r>
              <a:r>
                <a:rPr lang="en-US" dirty="0">
                  <a:latin typeface="Museo Sans 300" panose="02000000000000000000" pitchFamily="50" charset="0"/>
                </a:rPr>
                <a:t> </a:t>
              </a:r>
              <a:r>
                <a:rPr lang="en-US" dirty="0" err="1">
                  <a:latin typeface="Museo Sans 300" panose="02000000000000000000" pitchFamily="50" charset="0"/>
                </a:rPr>
                <a:t>sampai</a:t>
              </a:r>
              <a:r>
                <a:rPr lang="en-US" dirty="0">
                  <a:latin typeface="Museo Sans 300" panose="02000000000000000000" pitchFamily="50" charset="0"/>
                </a:rPr>
                <a:t> Merauke dan 1 Kantor Cabang Utama Jakarta</a:t>
              </a:r>
              <a:endParaRPr lang="en-ID" dirty="0">
                <a:latin typeface="Museo Sans 300" panose="02000000000000000000" pitchFamily="50" charset="0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024990" y="6569336"/>
            <a:ext cx="7338210" cy="3643188"/>
            <a:chOff x="6969638" y="4949651"/>
            <a:chExt cx="5037484" cy="1826461"/>
          </a:xfrm>
        </p:grpSpPr>
        <p:grpSp>
          <p:nvGrpSpPr>
            <p:cNvPr id="163" name="Group 162"/>
            <p:cNvGrpSpPr/>
            <p:nvPr/>
          </p:nvGrpSpPr>
          <p:grpSpPr>
            <a:xfrm>
              <a:off x="6969638" y="4949651"/>
              <a:ext cx="5037484" cy="1826461"/>
              <a:chOff x="3831117" y="3976076"/>
              <a:chExt cx="6229350" cy="2269320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3831117" y="3976076"/>
                <a:ext cx="6229350" cy="2269320"/>
              </a:xfrm>
              <a:prstGeom prst="rect">
                <a:avLst/>
              </a:prstGeom>
              <a:solidFill>
                <a:srgbClr val="002E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highlight>
                    <a:srgbClr val="C0C0C0"/>
                  </a:highlight>
                </a:endParaRP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3951164" y="4646017"/>
                <a:ext cx="920305" cy="66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Museo Sans 100" panose="02000000000000000000" pitchFamily="50" charset="0"/>
                  </a:rPr>
                  <a:t>13 MITRA BAYAR</a:t>
                </a:r>
                <a:endParaRPr lang="en-US" b="1" dirty="0">
                  <a:solidFill>
                    <a:schemeClr val="bg1"/>
                  </a:solidFill>
                  <a:latin typeface="Museo Sans 100" panose="02000000000000000000" pitchFamily="50" charset="0"/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8009964" y="4966075"/>
              <a:ext cx="3977352" cy="1775367"/>
              <a:chOff x="1564879" y="2992970"/>
              <a:chExt cx="4727858" cy="2052561"/>
            </a:xfrm>
          </p:grpSpPr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64879" y="2992970"/>
                <a:ext cx="4727858" cy="2052561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66" name="Picture 165"/>
              <p:cNvPicPr>
                <a:picLocks noChangeAspect="1"/>
              </p:cNvPicPr>
              <p:nvPr/>
            </p:nvPicPr>
            <p:blipFill rotWithShape="1">
              <a:blip r:embed="rId19"/>
              <a:srcRect l="62154" t="43152" r="14581" b="27291"/>
              <a:stretch>
                <a:fillRect/>
              </a:stretch>
            </p:blipFill>
            <p:spPr bwMode="auto">
              <a:xfrm>
                <a:off x="4019397" y="3497946"/>
                <a:ext cx="1247828" cy="6207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167" name="Picture 166" descr="Graphical user interface, application&#10;&#10;Description automatically generated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</a:extLst>
              </a:blip>
              <a:srcRect l="23764" t="48473" r="50810" b="28177"/>
              <a:stretch>
                <a:fillRect/>
              </a:stretch>
            </p:blipFill>
            <p:spPr bwMode="auto">
              <a:xfrm>
                <a:off x="4019398" y="4118698"/>
                <a:ext cx="1247828" cy="4901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4705965" y="4545067"/>
                <a:ext cx="93250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ID" dirty="0"/>
              </a:p>
            </p:txBody>
          </p:sp>
        </p:grpSp>
      </p:grpSp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22"/>
          <a:srcRect l="2422" t="7000" b="-1"/>
          <a:stretch>
            <a:fillRect/>
          </a:stretch>
        </p:blipFill>
        <p:spPr>
          <a:xfrm>
            <a:off x="10552506" y="7277100"/>
            <a:ext cx="7795260" cy="2866268"/>
          </a:xfrm>
          <a:prstGeom prst="rect">
            <a:avLst/>
          </a:prstGeom>
        </p:spPr>
      </p:pic>
      <p:sp>
        <p:nvSpPr>
          <p:cNvPr id="177" name="Arrow: Chevron 176"/>
          <p:cNvSpPr/>
          <p:nvPr/>
        </p:nvSpPr>
        <p:spPr>
          <a:xfrm>
            <a:off x="10747178" y="6660248"/>
            <a:ext cx="381000" cy="444500"/>
          </a:xfrm>
          <a:prstGeom prst="chevron">
            <a:avLst/>
          </a:prstGeom>
          <a:solidFill>
            <a:srgbClr val="D4A50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1168022" y="6613662"/>
            <a:ext cx="544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03864"/>
                </a:solidFill>
                <a:latin typeface="Museo 300"/>
              </a:rPr>
              <a:t>JARINGAN KANTOR CABANG</a:t>
            </a:r>
            <a:endParaRPr lang="en-US" sz="2800" b="1" dirty="0">
              <a:solidFill>
                <a:srgbClr val="203864"/>
              </a:solidFill>
              <a:latin typeface="Museo 3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07" fill="hold"/>
                                        <p:tgtEl>
                                          <p:spTgt spid="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7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5"/>
                </p:tgtEl>
              </p:cMediaNode>
            </p:audio>
          </p:childTnLst>
        </p:cTn>
      </p:par>
    </p:tnLst>
    <p:bldLst>
      <p:bldP spid="177" grpId="0" animBg="1"/>
      <p:bldP spid="1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5616" y="0"/>
            <a:ext cx="19607018" cy="11028948"/>
          </a:xfrm>
          <a:custGeom>
            <a:avLst/>
            <a:gdLst/>
            <a:ahLst/>
            <a:cxnLst/>
            <a:rect l="l" t="t" r="r" b="b"/>
            <a:pathLst>
              <a:path w="19607018" h="11028948">
                <a:moveTo>
                  <a:pt x="0" y="0"/>
                </a:moveTo>
                <a:lnTo>
                  <a:pt x="19607018" y="0"/>
                </a:lnTo>
                <a:lnTo>
                  <a:pt x="19607018" y="11028948"/>
                </a:lnTo>
                <a:lnTo>
                  <a:pt x="0" y="110289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325648" y="-234999"/>
            <a:ext cx="18288000" cy="10386542"/>
          </a:xfrm>
          <a:custGeom>
            <a:avLst/>
            <a:gdLst/>
            <a:ahLst/>
            <a:cxnLst/>
            <a:rect l="l" t="t" r="r" b="b"/>
            <a:pathLst>
              <a:path w="18288000" h="10386542">
                <a:moveTo>
                  <a:pt x="0" y="0"/>
                </a:moveTo>
                <a:lnTo>
                  <a:pt x="18288000" y="0"/>
                </a:lnTo>
                <a:lnTo>
                  <a:pt x="18288000" y="10386542"/>
                </a:lnTo>
                <a:lnTo>
                  <a:pt x="0" y="1038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 t="-1713" r="-4428" b="-1713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1" name="slide2 (1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423" y="135457"/>
            <a:ext cx="150225" cy="150225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 flipH="1">
            <a:off x="14773080" y="-647700"/>
            <a:ext cx="3514920" cy="4114800"/>
          </a:xfrm>
          <a:custGeom>
            <a:avLst/>
            <a:gdLst/>
            <a:ahLst/>
            <a:cxnLst/>
            <a:rect l="l" t="t" r="r" b="b"/>
            <a:pathLst>
              <a:path w="3514920" h="4114800">
                <a:moveTo>
                  <a:pt x="3514920" y="0"/>
                </a:moveTo>
                <a:lnTo>
                  <a:pt x="0" y="0"/>
                </a:lnTo>
                <a:lnTo>
                  <a:pt x="0" y="4114800"/>
                </a:lnTo>
                <a:lnTo>
                  <a:pt x="3514920" y="4114800"/>
                </a:lnTo>
                <a:lnTo>
                  <a:pt x="351492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4"/>
          <p:cNvSpPr/>
          <p:nvPr/>
        </p:nvSpPr>
        <p:spPr>
          <a:xfrm flipV="1">
            <a:off x="-325648" y="6415341"/>
            <a:ext cx="3514920" cy="4114800"/>
          </a:xfrm>
          <a:custGeom>
            <a:avLst/>
            <a:gdLst/>
            <a:ahLst/>
            <a:cxnLst/>
            <a:rect l="l" t="t" r="r" b="b"/>
            <a:pathLst>
              <a:path w="3514920" h="4114800">
                <a:moveTo>
                  <a:pt x="0" y="4114800"/>
                </a:moveTo>
                <a:lnTo>
                  <a:pt x="3514921" y="4114800"/>
                </a:lnTo>
                <a:lnTo>
                  <a:pt x="3514921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18"/>
          <p:cNvSpPr txBox="1"/>
          <p:nvPr/>
        </p:nvSpPr>
        <p:spPr>
          <a:xfrm>
            <a:off x="1901916" y="538132"/>
            <a:ext cx="11219693" cy="837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5"/>
              </a:lnSpc>
            </a:pP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Berdasarkan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Peraturan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Pemerintah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Nomor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102 </a:t>
            </a: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Tahun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2015 </a:t>
            </a:r>
            <a:endParaRPr lang="en-US" sz="2400" dirty="0">
              <a:solidFill>
                <a:srgbClr val="000000"/>
              </a:solidFill>
              <a:latin typeface="Arimo" panose="020B0604020202020204"/>
            </a:endParaRPr>
          </a:p>
          <a:p>
            <a:pPr algn="ctr">
              <a:lnSpc>
                <a:spcPts val="3335"/>
              </a:lnSpc>
            </a:pP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sebagaimana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telah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diubah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Peraturan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Pemerintah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Nomor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54 </a:t>
            </a:r>
            <a:r>
              <a:rPr lang="en-US" sz="2400" dirty="0" err="1">
                <a:solidFill>
                  <a:srgbClr val="000000"/>
                </a:solidFill>
                <a:latin typeface="Arimo" panose="020B0604020202020204"/>
              </a:rPr>
              <a:t>Tahun</a:t>
            </a:r>
            <a:r>
              <a:rPr lang="en-US" sz="2400" dirty="0">
                <a:solidFill>
                  <a:srgbClr val="000000"/>
                </a:solidFill>
                <a:latin typeface="Arimo" panose="020B0604020202020204"/>
              </a:rPr>
              <a:t> 2020</a:t>
            </a:r>
            <a:endParaRPr lang="en-US" sz="2400" dirty="0">
              <a:solidFill>
                <a:srgbClr val="000000"/>
              </a:solidFill>
              <a:latin typeface="Arimo" panose="020B0604020202020204"/>
            </a:endParaRPr>
          </a:p>
        </p:txBody>
      </p:sp>
      <p:sp>
        <p:nvSpPr>
          <p:cNvPr id="41" name="Freeform 6"/>
          <p:cNvSpPr/>
          <p:nvPr/>
        </p:nvSpPr>
        <p:spPr>
          <a:xfrm>
            <a:off x="2798388" y="8732823"/>
            <a:ext cx="9046249" cy="1098138"/>
          </a:xfrm>
          <a:custGeom>
            <a:avLst/>
            <a:gdLst/>
            <a:ahLst/>
            <a:cxnLst/>
            <a:rect l="l" t="t" r="r" b="b"/>
            <a:pathLst>
              <a:path w="8370672" h="1098138">
                <a:moveTo>
                  <a:pt x="0" y="0"/>
                </a:moveTo>
                <a:lnTo>
                  <a:pt x="8370672" y="0"/>
                </a:lnTo>
                <a:lnTo>
                  <a:pt x="8370672" y="1098138"/>
                </a:lnTo>
                <a:lnTo>
                  <a:pt x="0" y="1098138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/>
          <a:lstStyle/>
          <a:p>
            <a:endParaRPr lang="en-ID"/>
          </a:p>
        </p:txBody>
      </p:sp>
      <p:sp>
        <p:nvSpPr>
          <p:cNvPr id="42" name="Freeform 7"/>
          <p:cNvSpPr/>
          <p:nvPr/>
        </p:nvSpPr>
        <p:spPr>
          <a:xfrm>
            <a:off x="2798389" y="6636162"/>
            <a:ext cx="9046249" cy="1098138"/>
          </a:xfrm>
          <a:custGeom>
            <a:avLst/>
            <a:gdLst/>
            <a:ahLst/>
            <a:cxnLst/>
            <a:rect l="l" t="t" r="r" b="b"/>
            <a:pathLst>
              <a:path w="8370672" h="1098138">
                <a:moveTo>
                  <a:pt x="0" y="0"/>
                </a:moveTo>
                <a:lnTo>
                  <a:pt x="8370672" y="0"/>
                </a:lnTo>
                <a:lnTo>
                  <a:pt x="8370672" y="1098138"/>
                </a:lnTo>
                <a:lnTo>
                  <a:pt x="0" y="1098138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/>
          <a:lstStyle/>
          <a:p>
            <a:endParaRPr lang="en-ID"/>
          </a:p>
        </p:txBody>
      </p:sp>
      <p:sp>
        <p:nvSpPr>
          <p:cNvPr id="43" name="Freeform 8"/>
          <p:cNvSpPr/>
          <p:nvPr/>
        </p:nvSpPr>
        <p:spPr>
          <a:xfrm>
            <a:off x="2804610" y="4573569"/>
            <a:ext cx="9046249" cy="1098138"/>
          </a:xfrm>
          <a:custGeom>
            <a:avLst/>
            <a:gdLst/>
            <a:ahLst/>
            <a:cxnLst/>
            <a:rect l="l" t="t" r="r" b="b"/>
            <a:pathLst>
              <a:path w="8370672" h="1098138">
                <a:moveTo>
                  <a:pt x="0" y="0"/>
                </a:moveTo>
                <a:lnTo>
                  <a:pt x="8370672" y="0"/>
                </a:lnTo>
                <a:lnTo>
                  <a:pt x="8370672" y="1098138"/>
                </a:lnTo>
                <a:lnTo>
                  <a:pt x="0" y="1098138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/>
          <a:lstStyle/>
          <a:p>
            <a:endParaRPr lang="en-ID"/>
          </a:p>
        </p:txBody>
      </p:sp>
      <p:sp>
        <p:nvSpPr>
          <p:cNvPr id="44" name="Freeform 9"/>
          <p:cNvSpPr/>
          <p:nvPr/>
        </p:nvSpPr>
        <p:spPr>
          <a:xfrm>
            <a:off x="2804610" y="2403064"/>
            <a:ext cx="9046249" cy="1098138"/>
          </a:xfrm>
          <a:custGeom>
            <a:avLst/>
            <a:gdLst/>
            <a:ahLst/>
            <a:cxnLst/>
            <a:rect l="l" t="t" r="r" b="b"/>
            <a:pathLst>
              <a:path w="8370672" h="1098138">
                <a:moveTo>
                  <a:pt x="0" y="0"/>
                </a:moveTo>
                <a:lnTo>
                  <a:pt x="8370672" y="0"/>
                </a:lnTo>
                <a:lnTo>
                  <a:pt x="8370672" y="1098138"/>
                </a:lnTo>
                <a:lnTo>
                  <a:pt x="0" y="1098138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/>
          <a:lstStyle/>
          <a:p>
            <a:endParaRPr lang="en-ID"/>
          </a:p>
        </p:txBody>
      </p:sp>
      <p:sp>
        <p:nvSpPr>
          <p:cNvPr id="45" name="Freeform 10"/>
          <p:cNvSpPr/>
          <p:nvPr/>
        </p:nvSpPr>
        <p:spPr>
          <a:xfrm>
            <a:off x="3770211" y="2584711"/>
            <a:ext cx="720080" cy="720080"/>
          </a:xfrm>
          <a:custGeom>
            <a:avLst/>
            <a:gdLst/>
            <a:ahLst/>
            <a:cxnLst/>
            <a:rect l="l" t="t" r="r" b="b"/>
            <a:pathLst>
              <a:path w="720080" h="720080">
                <a:moveTo>
                  <a:pt x="0" y="0"/>
                </a:moveTo>
                <a:lnTo>
                  <a:pt x="720079" y="0"/>
                </a:lnTo>
                <a:lnTo>
                  <a:pt x="720079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6" name="Freeform 11"/>
          <p:cNvSpPr/>
          <p:nvPr/>
        </p:nvSpPr>
        <p:spPr>
          <a:xfrm>
            <a:off x="3842162" y="4748742"/>
            <a:ext cx="648129" cy="648129"/>
          </a:xfrm>
          <a:custGeom>
            <a:avLst/>
            <a:gdLst/>
            <a:ahLst/>
            <a:cxnLst/>
            <a:rect l="l" t="t" r="r" b="b"/>
            <a:pathLst>
              <a:path w="648129" h="648129">
                <a:moveTo>
                  <a:pt x="0" y="0"/>
                </a:moveTo>
                <a:lnTo>
                  <a:pt x="648129" y="0"/>
                </a:lnTo>
                <a:lnTo>
                  <a:pt x="648129" y="648129"/>
                </a:lnTo>
                <a:lnTo>
                  <a:pt x="0" y="6481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7" name="Freeform 12"/>
          <p:cNvSpPr/>
          <p:nvPr/>
        </p:nvSpPr>
        <p:spPr>
          <a:xfrm>
            <a:off x="3780272" y="6667500"/>
            <a:ext cx="720080" cy="720080"/>
          </a:xfrm>
          <a:custGeom>
            <a:avLst/>
            <a:gdLst/>
            <a:ahLst/>
            <a:cxnLst/>
            <a:rect l="l" t="t" r="r" b="b"/>
            <a:pathLst>
              <a:path w="720080" h="720080">
                <a:moveTo>
                  <a:pt x="0" y="0"/>
                </a:moveTo>
                <a:lnTo>
                  <a:pt x="720080" y="0"/>
                </a:lnTo>
                <a:lnTo>
                  <a:pt x="720080" y="720080"/>
                </a:ln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8" name="Freeform 13"/>
          <p:cNvSpPr/>
          <p:nvPr/>
        </p:nvSpPr>
        <p:spPr>
          <a:xfrm>
            <a:off x="3623789" y="8953500"/>
            <a:ext cx="773828" cy="707864"/>
          </a:xfrm>
          <a:custGeom>
            <a:avLst/>
            <a:gdLst/>
            <a:ahLst/>
            <a:cxnLst/>
            <a:rect l="l" t="t" r="r" b="b"/>
            <a:pathLst>
              <a:path w="773828" h="707864">
                <a:moveTo>
                  <a:pt x="0" y="0"/>
                </a:moveTo>
                <a:lnTo>
                  <a:pt x="773828" y="0"/>
                </a:lnTo>
                <a:lnTo>
                  <a:pt x="773828" y="707864"/>
                </a:lnTo>
                <a:lnTo>
                  <a:pt x="0" y="7078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0" r="-190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9" name="TextBox 19"/>
          <p:cNvSpPr txBox="1"/>
          <p:nvPr/>
        </p:nvSpPr>
        <p:spPr>
          <a:xfrm>
            <a:off x="4583833" y="1804384"/>
            <a:ext cx="529073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002F5B"/>
                </a:solidFill>
                <a:latin typeface="Inter 1" panose="020B0502030000000004"/>
              </a:rPr>
              <a:t>TABUNGAN HARI TUA (THT)</a:t>
            </a:r>
            <a:endParaRPr lang="en-US" sz="3000" dirty="0">
              <a:solidFill>
                <a:srgbClr val="002F5B"/>
              </a:solidFill>
              <a:latin typeface="Inter 1" panose="020B0502030000000004"/>
            </a:endParaRPr>
          </a:p>
        </p:txBody>
      </p:sp>
      <p:sp>
        <p:nvSpPr>
          <p:cNvPr id="50" name="TextBox 20"/>
          <p:cNvSpPr txBox="1"/>
          <p:nvPr/>
        </p:nvSpPr>
        <p:spPr>
          <a:xfrm>
            <a:off x="4732304" y="2775315"/>
            <a:ext cx="6144630" cy="3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Iuran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Peserta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3,25%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dari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GP+TI+TA</a:t>
            </a:r>
            <a:endParaRPr lang="en-US" sz="2500" dirty="0">
              <a:solidFill>
                <a:srgbClr val="FFC000"/>
              </a:solidFill>
              <a:latin typeface="Arimo Bold" panose="020B0704020202020204"/>
            </a:endParaRPr>
          </a:p>
        </p:txBody>
      </p:sp>
      <p:sp>
        <p:nvSpPr>
          <p:cNvPr id="51" name="TextBox 21"/>
          <p:cNvSpPr txBox="1"/>
          <p:nvPr/>
        </p:nvSpPr>
        <p:spPr>
          <a:xfrm>
            <a:off x="4017589" y="3910777"/>
            <a:ext cx="696349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002F5B"/>
                </a:solidFill>
                <a:latin typeface="Inter 1" panose="020B0502030000000004"/>
              </a:rPr>
              <a:t>JAMINAN KECELAKAAN KERJA (JKK)</a:t>
            </a:r>
            <a:endParaRPr lang="en-US" sz="3000" dirty="0">
              <a:solidFill>
                <a:srgbClr val="002F5B"/>
              </a:solidFill>
              <a:latin typeface="Inter 1" panose="020B0502030000000004"/>
            </a:endParaRPr>
          </a:p>
        </p:txBody>
      </p:sp>
      <p:sp>
        <p:nvSpPr>
          <p:cNvPr id="52" name="TextBox 22"/>
          <p:cNvSpPr txBox="1"/>
          <p:nvPr/>
        </p:nvSpPr>
        <p:spPr>
          <a:xfrm>
            <a:off x="4873340" y="6081282"/>
            <a:ext cx="518123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002F5B"/>
                </a:solidFill>
                <a:latin typeface="Inter 1" panose="020B0502030000000004"/>
              </a:rPr>
              <a:t>JAMINAN KEMATIAN (</a:t>
            </a:r>
            <a:r>
              <a:rPr lang="en-US" sz="3000" dirty="0" err="1">
                <a:solidFill>
                  <a:srgbClr val="002F5B"/>
                </a:solidFill>
                <a:latin typeface="Inter 1" panose="020B0502030000000004"/>
              </a:rPr>
              <a:t>JKm</a:t>
            </a:r>
            <a:r>
              <a:rPr lang="en-US" sz="3000" dirty="0">
                <a:solidFill>
                  <a:srgbClr val="002F5B"/>
                </a:solidFill>
                <a:latin typeface="Inter 1" panose="020B0502030000000004"/>
              </a:rPr>
              <a:t>)</a:t>
            </a:r>
            <a:endParaRPr lang="en-US" sz="3000" dirty="0">
              <a:solidFill>
                <a:srgbClr val="002F5B"/>
              </a:solidFill>
              <a:latin typeface="Inter 1" panose="020B0502030000000004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4873340" y="8135873"/>
            <a:ext cx="450724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002F5B"/>
                </a:solidFill>
                <a:latin typeface="Inter 1" panose="020B0502030000000004"/>
              </a:rPr>
              <a:t>JAMINAN PENSIUN (JP)</a:t>
            </a:r>
            <a:endParaRPr lang="en-US" sz="3000" dirty="0">
              <a:solidFill>
                <a:srgbClr val="002F5B"/>
              </a:solidFill>
              <a:latin typeface="Inter 1" panose="020B0502030000000004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4521562" y="4882327"/>
            <a:ext cx="6509779" cy="3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Iuran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Pemerintah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0,62%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dari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Gaji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Pokok</a:t>
            </a:r>
            <a:endParaRPr lang="en-US" sz="2500" dirty="0">
              <a:solidFill>
                <a:srgbClr val="FFC000"/>
              </a:solidFill>
              <a:latin typeface="Arimo Bold" panose="020B0704020202020204"/>
            </a:endParaRPr>
          </a:p>
        </p:txBody>
      </p:sp>
      <p:sp>
        <p:nvSpPr>
          <p:cNvPr id="55" name="TextBox 25"/>
          <p:cNvSpPr txBox="1"/>
          <p:nvPr/>
        </p:nvSpPr>
        <p:spPr>
          <a:xfrm>
            <a:off x="4358208" y="6972300"/>
            <a:ext cx="6603327" cy="3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Iuran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Pemerintah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0,81% 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dari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Gaji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Pokok</a:t>
            </a:r>
            <a:endParaRPr lang="en-US" sz="2500" dirty="0">
              <a:solidFill>
                <a:srgbClr val="FFC000"/>
              </a:solidFill>
              <a:latin typeface="Arimo Bold" panose="020B0704020202020204"/>
            </a:endParaRPr>
          </a:p>
        </p:txBody>
      </p:sp>
      <p:sp>
        <p:nvSpPr>
          <p:cNvPr id="56" name="TextBox 26"/>
          <p:cNvSpPr txBox="1"/>
          <p:nvPr/>
        </p:nvSpPr>
        <p:spPr>
          <a:xfrm>
            <a:off x="4614327" y="9125391"/>
            <a:ext cx="5876566" cy="3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Iuran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Peserta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4,75% </a:t>
            </a:r>
            <a:r>
              <a:rPr lang="en-US" sz="2500" dirty="0" err="1">
                <a:solidFill>
                  <a:srgbClr val="FFC000"/>
                </a:solidFill>
                <a:latin typeface="Arimo Bold" panose="020B0704020202020204"/>
              </a:rPr>
              <a:t>dari</a:t>
            </a:r>
            <a:r>
              <a:rPr lang="en-US" sz="2500" dirty="0">
                <a:solidFill>
                  <a:srgbClr val="FFC000"/>
                </a:solidFill>
                <a:latin typeface="Arimo Bold" panose="020B0704020202020204"/>
              </a:rPr>
              <a:t> GP+TI+TA</a:t>
            </a:r>
            <a:endParaRPr lang="en-US" sz="2500" dirty="0">
              <a:solidFill>
                <a:srgbClr val="FFC000"/>
              </a:solidFill>
              <a:latin typeface="Arimo Bold" panose="020B0704020202020204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34"/>
          <a:stretch>
            <a:fillRect/>
          </a:stretch>
        </p:blipFill>
        <p:spPr>
          <a:xfrm>
            <a:off x="12435639" y="2442065"/>
            <a:ext cx="1024904" cy="11625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3734355" y="2191134"/>
            <a:ext cx="295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C0CF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TABUNGAN HARI TUA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C0CF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2115800" y="3822939"/>
            <a:ext cx="53833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3109825" y="1714500"/>
            <a:ext cx="3657600" cy="424204"/>
          </a:xfrm>
          <a:prstGeom prst="rect">
            <a:avLst/>
          </a:prstGeom>
          <a:solidFill>
            <a:srgbClr val="003366"/>
          </a:solidFill>
          <a:ln w="127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+mn-cs"/>
              </a:rPr>
              <a:t>Program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+mn-cs"/>
              </a:rPr>
              <a:t>Asuransi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+mn-c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3623366" y="2476500"/>
            <a:ext cx="3521634" cy="1329529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 marR="0" lvl="0" indent="-85725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Tabungan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Asuransi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  <a:p>
            <a:pPr marL="85725" marR="0" lvl="0" indent="-85725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Nilai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Tunai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Tabungan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Asuransi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  <a:p>
            <a:pPr marL="85725" marR="0" lvl="0" indent="-85725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Biaya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Pemakaman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Peserta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Pensiun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  <a:p>
            <a:pPr marL="85725" marR="0" lvl="0" indent="-85725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Biaya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Pemakaman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Istri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/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Suami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  <a:p>
            <a:pPr marL="85725" marR="0" lvl="0" indent="-85725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Biaya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Pemakaman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Anak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r="79310"/>
          <a:stretch>
            <a:fillRect/>
          </a:stretch>
        </p:blipFill>
        <p:spPr>
          <a:xfrm>
            <a:off x="12435638" y="4257815"/>
            <a:ext cx="1070733" cy="1128195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13648214" y="4266536"/>
            <a:ext cx="3730381" cy="1215964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 marR="0" lvl="0" indent="-8572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Jaminan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Perawatan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  <a:p>
            <a:pPr marL="85725" marR="0" lvl="0" indent="-8572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Santunan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Cacat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Dinas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Biasa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/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Khusus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/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Risiko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Kematian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Khusus-Gugur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/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Risiko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Kematian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Khusus-Tewas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  <a:p>
            <a:pPr marL="85725" marR="0" lvl="0" indent="-8572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Biaya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Pengangkutan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  <a:p>
            <a:pPr marL="85725" marR="0" lvl="0" indent="-8572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Beasiswa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12243252" y="5753100"/>
            <a:ext cx="53833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3640116" y="3939885"/>
            <a:ext cx="373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JAMINAN KECELAKAAN KERJA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9" r="68696"/>
          <a:stretch>
            <a:fillRect/>
          </a:stretch>
        </p:blipFill>
        <p:spPr>
          <a:xfrm>
            <a:off x="12435638" y="6186234"/>
            <a:ext cx="1067823" cy="1021673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3734355" y="5993368"/>
            <a:ext cx="300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E1876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JAMINAN KEMATIAN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E1876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3734355" y="6345643"/>
            <a:ext cx="3262267" cy="862265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 marR="0" lvl="0" indent="-8572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Santunan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Kematian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Sekaligus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  <a:p>
            <a:pPr marL="85725" marR="0" lvl="0" indent="-8572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Uang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Duka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Wafat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  <a:p>
            <a:pPr marL="85725" marR="0" lvl="0" indent="-8572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Beasiswa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12243252" y="7828660"/>
            <a:ext cx="53833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3131101" y="7919696"/>
            <a:ext cx="3657600" cy="424204"/>
          </a:xfrm>
          <a:prstGeom prst="rect">
            <a:avLst/>
          </a:prstGeom>
          <a:solidFill>
            <a:srgbClr val="003366"/>
          </a:solidFill>
          <a:ln w="127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+mn-cs"/>
              </a:rPr>
              <a:t>Program </a:t>
            </a:r>
            <a:r>
              <a:rPr lang="en-US" sz="2000" b="1" kern="0" dirty="0" err="1">
                <a:solidFill>
                  <a:prstClr val="white"/>
                </a:solidFill>
                <a:latin typeface="Museo Sans 300" panose="02000000000000000000" pitchFamily="50" charset="0"/>
              </a:rPr>
              <a:t>Pensiun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+mn-cs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39"/>
          <a:stretch>
            <a:fillRect/>
          </a:stretch>
        </p:blipFill>
        <p:spPr>
          <a:xfrm>
            <a:off x="12435638" y="8800211"/>
            <a:ext cx="1108434" cy="106769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3750830" y="8459569"/>
            <a:ext cx="351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D7400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JAMINAN PENSIUN (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D7400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Akumulasi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D7400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D7400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Iuran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D7400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FD7400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Pensiun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D7400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)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D7400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3833605" y="9182100"/>
            <a:ext cx="3262267" cy="714625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5725" marR="0" lvl="0" indent="-8572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fi-FI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Pembayaran</a:t>
            </a:r>
            <a:r>
              <a:rPr kumimoji="0" lang="fi-FI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 Pensiun (APBN)</a:t>
            </a:r>
            <a:endParaRPr kumimoji="0" lang="fi-FI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  <a:p>
            <a:pPr marL="85725" marR="0" lvl="0" indent="-8572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fi-FI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Nilai Tunai Iuran Pensiun</a:t>
            </a:r>
            <a:endParaRPr kumimoji="0" lang="fi-FI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  <a:p>
            <a:pPr marL="85725" marR="0" lvl="0" indent="-85725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fi-FI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useo Sans 300" panose="02000000000000000000" pitchFamily="50" charset="0"/>
                <a:ea typeface="+mn-ea"/>
                <a:cs typeface="Arial" panose="020B0604020202020204" pitchFamily="34" charset="0"/>
              </a:rPr>
              <a:t>PUM KPR</a:t>
            </a:r>
            <a:endParaRPr kumimoji="0" lang="fi-FI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useo Sans 300" panose="02000000000000000000" pitchFamily="50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96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"/>
                </p:tgtEl>
              </p:cMediaNode>
            </p:audio>
          </p:childTnLst>
        </p:cTn>
      </p:par>
    </p:tnLst>
    <p:bldLst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5616" y="0"/>
            <a:ext cx="19607018" cy="11028948"/>
          </a:xfrm>
          <a:custGeom>
            <a:avLst/>
            <a:gdLst/>
            <a:ahLst/>
            <a:cxnLst/>
            <a:rect l="l" t="t" r="r" b="b"/>
            <a:pathLst>
              <a:path w="19607018" h="11028948">
                <a:moveTo>
                  <a:pt x="0" y="0"/>
                </a:moveTo>
                <a:lnTo>
                  <a:pt x="19607018" y="0"/>
                </a:lnTo>
                <a:lnTo>
                  <a:pt x="19607018" y="11028948"/>
                </a:lnTo>
                <a:lnTo>
                  <a:pt x="0" y="110289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-49771"/>
            <a:ext cx="18288000" cy="10386542"/>
          </a:xfrm>
          <a:custGeom>
            <a:avLst/>
            <a:gdLst/>
            <a:ahLst/>
            <a:cxnLst/>
            <a:rect l="l" t="t" r="r" b="b"/>
            <a:pathLst>
              <a:path w="18288000" h="10386542">
                <a:moveTo>
                  <a:pt x="0" y="0"/>
                </a:moveTo>
                <a:lnTo>
                  <a:pt x="18288000" y="0"/>
                </a:lnTo>
                <a:lnTo>
                  <a:pt x="18288000" y="10386542"/>
                </a:lnTo>
                <a:lnTo>
                  <a:pt x="0" y="1038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 t="-1713" r="-4428" b="-1713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5" name="slide3a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17678400" y="9677668"/>
            <a:ext cx="163955" cy="16820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0401" y="1486711"/>
            <a:ext cx="13844862" cy="5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Jaminan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Kecelakaan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Kerja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adalah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perlindungan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atas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risiko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kecelakaan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kerja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atau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penyakit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akibat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kerja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selama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masa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dinas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.  Dimana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peserta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akan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mendapatkan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manfaat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perawatan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dan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santunan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. </a:t>
            </a:r>
            <a:endParaRPr lang="en-US" sz="2400" spc="-93" dirty="0">
              <a:solidFill>
                <a:srgbClr val="000000"/>
              </a:solidFill>
              <a:latin typeface="Open Sans" panose="020B0606030504020204"/>
            </a:endParaRPr>
          </a:p>
          <a:p>
            <a:pPr algn="just">
              <a:lnSpc>
                <a:spcPts val="2880"/>
              </a:lnSpc>
            </a:pPr>
            <a:endParaRPr lang="en-US" sz="2400" spc="-93" dirty="0">
              <a:solidFill>
                <a:srgbClr val="000000"/>
              </a:solidFill>
              <a:latin typeface="Open Sans" panose="020B0606030504020204"/>
            </a:endParaRPr>
          </a:p>
          <a:p>
            <a:pPr algn="just">
              <a:lnSpc>
                <a:spcPts val="2880"/>
              </a:lnSpc>
            </a:pP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A. </a:t>
            </a:r>
            <a:r>
              <a:rPr lang="en-US" sz="2400" spc="-93" dirty="0" err="1">
                <a:solidFill>
                  <a:srgbClr val="000000"/>
                </a:solidFill>
                <a:latin typeface="Open Sans Bold" panose="020B0806030504020204"/>
              </a:rPr>
              <a:t>Perawatan</a:t>
            </a:r>
            <a:r>
              <a:rPr lang="en-US" sz="2400" spc="-93" dirty="0">
                <a:solidFill>
                  <a:srgbClr val="000000"/>
                </a:solidFill>
                <a:latin typeface="Open Sans Bold" panose="020B0806030504020204"/>
              </a:rPr>
              <a:t>.</a:t>
            </a:r>
            <a:endParaRPr lang="en-US" sz="2400" spc="-93" dirty="0">
              <a:solidFill>
                <a:srgbClr val="000000"/>
              </a:solidFill>
              <a:latin typeface="Open Sans Bold" panose="020B0806030504020204"/>
            </a:endParaRPr>
          </a:p>
          <a:p>
            <a:pPr algn="just">
              <a:lnSpc>
                <a:spcPts val="2880"/>
              </a:lnSpc>
            </a:pPr>
            <a:r>
              <a:rPr lang="en-US" sz="2400" spc="-93" dirty="0">
                <a:solidFill>
                  <a:srgbClr val="000000"/>
                </a:solidFill>
                <a:latin typeface="Open Sans Bold" panose="020B0806030504020204"/>
              </a:rPr>
              <a:t>  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Diberikan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kepada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peserta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yang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mengalami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kecelakaan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dalam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perjalanan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dari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rumah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tempat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kerja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atau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sebaliknya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,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kecelakaan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ditempat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kerja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diluar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tugas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Latihan dan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operasi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, dan/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atau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penyakit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yang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timbul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akibat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kerja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(PAK)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sampai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dengan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peserta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sembuh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.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Kecelakaan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kerja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saat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diluar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tugas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Latihan dan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operasi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dapat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dijamin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untuk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perawatan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lanjutan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sesuai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PP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nomor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54 </a:t>
            </a:r>
            <a:r>
              <a:rPr lang="en-US" sz="2400" spc="-93" dirty="0" err="1">
                <a:solidFill>
                  <a:srgbClr val="000000"/>
                </a:solidFill>
                <a:latin typeface="Open Sans" panose="020B0606030504020204"/>
              </a:rPr>
              <a:t>tahun</a:t>
            </a:r>
            <a:r>
              <a:rPr lang="en-US" sz="2400" spc="-93" dirty="0">
                <a:solidFill>
                  <a:srgbClr val="000000"/>
                </a:solidFill>
                <a:latin typeface="Open Sans" panose="020B0606030504020204"/>
              </a:rPr>
              <a:t> 2020. </a:t>
            </a:r>
            <a:endParaRPr lang="en-US" sz="2400" spc="-93" dirty="0">
              <a:solidFill>
                <a:srgbClr val="000000"/>
              </a:solidFill>
              <a:latin typeface="Open Sans" panose="020B0606030504020204"/>
            </a:endParaRPr>
          </a:p>
          <a:p>
            <a:pPr marL="434340" lvl="1" indent="-217170" algn="just">
              <a:lnSpc>
                <a:spcPts val="2880"/>
              </a:lnSpc>
            </a:pPr>
            <a:endParaRPr lang="en-US" sz="2400" spc="-93" dirty="0">
              <a:solidFill>
                <a:srgbClr val="000000"/>
              </a:solidFill>
              <a:latin typeface="Open Sans" panose="020B0606030504020204"/>
            </a:endParaRPr>
          </a:p>
          <a:p>
            <a:pPr algn="just">
              <a:lnSpc>
                <a:spcPts val="2880"/>
              </a:lnSpc>
            </a:pPr>
            <a:r>
              <a:rPr lang="en-US" sz="2400" spc="-95" dirty="0">
                <a:solidFill>
                  <a:srgbClr val="000000"/>
                </a:solidFill>
                <a:latin typeface="Open Sans" panose="020B0606030504020204"/>
              </a:rPr>
              <a:t>B. </a:t>
            </a:r>
            <a:r>
              <a:rPr lang="en-US" sz="2400" spc="-95" dirty="0" err="1">
                <a:solidFill>
                  <a:srgbClr val="000000"/>
                </a:solidFill>
                <a:latin typeface="Open Sans Bold" panose="020B0806030504020204"/>
              </a:rPr>
              <a:t>Santunan</a:t>
            </a: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.</a:t>
            </a:r>
            <a:endParaRPr lang="en-US" sz="2400" spc="-95" dirty="0">
              <a:solidFill>
                <a:srgbClr val="000000"/>
              </a:solidFill>
              <a:latin typeface="Open Sans Bold" panose="020B0806030504020204"/>
            </a:endParaRPr>
          </a:p>
          <a:p>
            <a:pPr algn="just">
              <a:lnSpc>
                <a:spcPts val="2880"/>
              </a:lnSpc>
            </a:pP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     1. </a:t>
            </a:r>
            <a:r>
              <a:rPr lang="en-US" sz="2400" spc="-95" dirty="0" err="1">
                <a:solidFill>
                  <a:srgbClr val="000000"/>
                </a:solidFill>
                <a:latin typeface="Open Sans Bold" panose="020B0806030504020204"/>
              </a:rPr>
              <a:t>Santunan</a:t>
            </a: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 </a:t>
            </a:r>
            <a:r>
              <a:rPr lang="en-US" sz="2400" spc="-95" dirty="0" err="1">
                <a:solidFill>
                  <a:srgbClr val="000000"/>
                </a:solidFill>
                <a:latin typeface="Open Sans Bold" panose="020B0806030504020204"/>
              </a:rPr>
              <a:t>Cacat</a:t>
            </a: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 Dinas </a:t>
            </a:r>
            <a:r>
              <a:rPr lang="en-US" sz="2400" spc="-95" dirty="0" err="1">
                <a:solidFill>
                  <a:srgbClr val="000000"/>
                </a:solidFill>
                <a:latin typeface="Open Sans Bold" panose="020B0806030504020204"/>
              </a:rPr>
              <a:t>Khusus</a:t>
            </a: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 (SCDK)       3.  SRKK </a:t>
            </a:r>
            <a:r>
              <a:rPr lang="en-US" sz="2400" spc="-95" dirty="0" err="1">
                <a:solidFill>
                  <a:srgbClr val="000000"/>
                </a:solidFill>
                <a:latin typeface="Open Sans Bold" panose="020B0806030504020204"/>
              </a:rPr>
              <a:t>Gugur</a:t>
            </a: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 dan </a:t>
            </a:r>
            <a:r>
              <a:rPr lang="en-US" sz="2400" spc="-95" dirty="0" err="1">
                <a:solidFill>
                  <a:srgbClr val="000000"/>
                </a:solidFill>
                <a:latin typeface="Open Sans Bold" panose="020B0806030504020204"/>
              </a:rPr>
              <a:t>Tewas</a:t>
            </a: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          5. </a:t>
            </a:r>
            <a:r>
              <a:rPr lang="en-US" sz="2400" spc="-95" dirty="0" err="1">
                <a:solidFill>
                  <a:srgbClr val="000000"/>
                </a:solidFill>
                <a:latin typeface="Open Sans Bold" panose="020B0806030504020204"/>
              </a:rPr>
              <a:t>Biaya</a:t>
            </a: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 </a:t>
            </a:r>
            <a:r>
              <a:rPr lang="en-US" sz="2400" spc="-95" dirty="0" err="1">
                <a:solidFill>
                  <a:srgbClr val="000000"/>
                </a:solidFill>
                <a:latin typeface="Open Sans Bold" panose="020B0806030504020204"/>
              </a:rPr>
              <a:t>Pengangkutan</a:t>
            </a:r>
            <a:endParaRPr lang="en-US" sz="2400" spc="-95" dirty="0">
              <a:solidFill>
                <a:srgbClr val="000000"/>
              </a:solidFill>
              <a:latin typeface="Open Sans Bold" panose="020B0806030504020204"/>
            </a:endParaRPr>
          </a:p>
          <a:p>
            <a:pPr algn="just">
              <a:lnSpc>
                <a:spcPts val="2880"/>
              </a:lnSpc>
            </a:pPr>
            <a:r>
              <a:rPr lang="en-US" sz="2400" spc="-93" dirty="0">
                <a:solidFill>
                  <a:srgbClr val="000000"/>
                </a:solidFill>
                <a:latin typeface="Open Sans Bold" panose="020B0806030504020204"/>
              </a:rPr>
              <a:t>     2. </a:t>
            </a:r>
            <a:r>
              <a:rPr lang="en-US" sz="2400" spc="-93" dirty="0" err="1">
                <a:solidFill>
                  <a:srgbClr val="000000"/>
                </a:solidFill>
                <a:latin typeface="Open Sans Bold" panose="020B0806030504020204"/>
              </a:rPr>
              <a:t>Santunan</a:t>
            </a:r>
            <a:r>
              <a:rPr lang="en-US" sz="2400" spc="-93" dirty="0">
                <a:solidFill>
                  <a:srgbClr val="000000"/>
                </a:solidFill>
                <a:latin typeface="Open Sans Bold" panose="020B08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 Bold" panose="020B0806030504020204"/>
              </a:rPr>
              <a:t>Cacat</a:t>
            </a:r>
            <a:r>
              <a:rPr lang="en-US" sz="2400" spc="-93" dirty="0">
                <a:solidFill>
                  <a:srgbClr val="000000"/>
                </a:solidFill>
                <a:latin typeface="Open Sans Bold" panose="020B0806030504020204"/>
              </a:rPr>
              <a:t> Dinas </a:t>
            </a:r>
            <a:r>
              <a:rPr lang="en-US" sz="2400" spc="-93" dirty="0" err="1">
                <a:solidFill>
                  <a:srgbClr val="000000"/>
                </a:solidFill>
                <a:latin typeface="Open Sans Bold" panose="020B0806030504020204"/>
              </a:rPr>
              <a:t>Biasa</a:t>
            </a:r>
            <a:r>
              <a:rPr lang="en-US" sz="2400" spc="-93" dirty="0">
                <a:solidFill>
                  <a:srgbClr val="000000"/>
                </a:solidFill>
                <a:latin typeface="Open Sans Bold" panose="020B0806030504020204"/>
              </a:rPr>
              <a:t> (SCBD)           4.  </a:t>
            </a:r>
            <a:r>
              <a:rPr lang="en-US" sz="2400" spc="-93" dirty="0" err="1">
                <a:solidFill>
                  <a:srgbClr val="000000"/>
                </a:solidFill>
                <a:latin typeface="Open Sans Bold" panose="020B0806030504020204"/>
              </a:rPr>
              <a:t>Bantuan</a:t>
            </a:r>
            <a:r>
              <a:rPr lang="en-US" sz="2400" spc="-93" dirty="0">
                <a:solidFill>
                  <a:srgbClr val="000000"/>
                </a:solidFill>
                <a:latin typeface="Open Sans Bold" panose="020B0806030504020204"/>
              </a:rPr>
              <a:t> </a:t>
            </a:r>
            <a:r>
              <a:rPr lang="en-US" sz="2400" spc="-93" dirty="0" err="1">
                <a:solidFill>
                  <a:srgbClr val="000000"/>
                </a:solidFill>
                <a:latin typeface="Open Sans Bold" panose="020B0806030504020204"/>
              </a:rPr>
              <a:t>Beasiswa</a:t>
            </a:r>
            <a:r>
              <a:rPr lang="en-US" sz="2400" spc="-93" dirty="0">
                <a:solidFill>
                  <a:srgbClr val="000000"/>
                </a:solidFill>
                <a:latin typeface="Open Sans Bold" panose="020B0806030504020204"/>
              </a:rPr>
              <a:t> JKK</a:t>
            </a:r>
            <a:endParaRPr lang="en-US" sz="2400" spc="-93" dirty="0">
              <a:solidFill>
                <a:srgbClr val="000000"/>
              </a:solidFill>
              <a:latin typeface="Open Sans Bold" panose="020B0806030504020204"/>
            </a:endParaRPr>
          </a:p>
          <a:p>
            <a:pPr algn="just">
              <a:lnSpc>
                <a:spcPts val="2880"/>
              </a:lnSpc>
            </a:pP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 </a:t>
            </a:r>
            <a:endParaRPr lang="en-US" sz="2400" spc="-95" dirty="0">
              <a:solidFill>
                <a:srgbClr val="000000"/>
              </a:solidFill>
              <a:latin typeface="Open Sans Bold" panose="020B0806030504020204"/>
            </a:endParaRPr>
          </a:p>
          <a:p>
            <a:pPr marL="434340" lvl="1" indent="-217170" algn="just">
              <a:lnSpc>
                <a:spcPts val="2880"/>
              </a:lnSpc>
            </a:pP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JKK </a:t>
            </a:r>
            <a:r>
              <a:rPr lang="en-US" sz="2400" spc="-95" dirty="0" err="1">
                <a:solidFill>
                  <a:srgbClr val="000000"/>
                </a:solidFill>
                <a:latin typeface="Open Sans Bold" panose="020B0806030504020204"/>
              </a:rPr>
              <a:t>dikategorikan</a:t>
            </a: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 </a:t>
            </a:r>
            <a:r>
              <a:rPr lang="en-US" sz="2400" spc="-95" dirty="0" err="1">
                <a:solidFill>
                  <a:srgbClr val="000000"/>
                </a:solidFill>
                <a:latin typeface="Open Sans Bold" panose="020B0806030504020204"/>
              </a:rPr>
              <a:t>sebagai</a:t>
            </a: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 </a:t>
            </a:r>
            <a:r>
              <a:rPr lang="en-US" sz="2400" spc="-95" dirty="0" err="1">
                <a:solidFill>
                  <a:srgbClr val="000000"/>
                </a:solidFill>
                <a:latin typeface="Open Sans Bold" panose="020B0806030504020204"/>
              </a:rPr>
              <a:t>berikut</a:t>
            </a:r>
            <a:r>
              <a:rPr lang="en-US" sz="2400" spc="-95" dirty="0">
                <a:solidFill>
                  <a:srgbClr val="000000"/>
                </a:solidFill>
                <a:latin typeface="Open Sans Bold" panose="020B0806030504020204"/>
              </a:rPr>
              <a:t> :                      </a:t>
            </a:r>
            <a:endParaRPr lang="en-US" sz="2400" spc="-95" dirty="0">
              <a:solidFill>
                <a:srgbClr val="000000"/>
              </a:solidFill>
              <a:latin typeface="Open Sans Bold" panose="020B0806030504020204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2627207" y="6802946"/>
            <a:ext cx="5104916" cy="589412"/>
          </a:xfrm>
          <a:custGeom>
            <a:avLst/>
            <a:gdLst/>
            <a:ahLst/>
            <a:cxnLst/>
            <a:rect l="l" t="t" r="r" b="b"/>
            <a:pathLst>
              <a:path w="5104916" h="589412">
                <a:moveTo>
                  <a:pt x="0" y="0"/>
                </a:moveTo>
                <a:lnTo>
                  <a:pt x="5104915" y="0"/>
                </a:lnTo>
                <a:lnTo>
                  <a:pt x="5104915" y="589412"/>
                </a:lnTo>
                <a:lnTo>
                  <a:pt x="0" y="589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8468384" y="6544486"/>
            <a:ext cx="5104916" cy="589412"/>
          </a:xfrm>
          <a:custGeom>
            <a:avLst/>
            <a:gdLst/>
            <a:ahLst/>
            <a:cxnLst/>
            <a:rect l="l" t="t" r="r" b="b"/>
            <a:pathLst>
              <a:path w="5104916" h="589412">
                <a:moveTo>
                  <a:pt x="0" y="0"/>
                </a:moveTo>
                <a:lnTo>
                  <a:pt x="5104916" y="0"/>
                </a:lnTo>
                <a:lnTo>
                  <a:pt x="5104916" y="589412"/>
                </a:lnTo>
                <a:lnTo>
                  <a:pt x="0" y="589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14773080" y="-281177"/>
            <a:ext cx="3514920" cy="4114800"/>
          </a:xfrm>
          <a:custGeom>
            <a:avLst/>
            <a:gdLst/>
            <a:ahLst/>
            <a:cxnLst/>
            <a:rect l="l" t="t" r="r" b="b"/>
            <a:pathLst>
              <a:path w="3514920" h="4114800">
                <a:moveTo>
                  <a:pt x="3514920" y="0"/>
                </a:moveTo>
                <a:lnTo>
                  <a:pt x="0" y="0"/>
                </a:lnTo>
                <a:lnTo>
                  <a:pt x="0" y="4114800"/>
                </a:lnTo>
                <a:lnTo>
                  <a:pt x="3514920" y="4114800"/>
                </a:lnTo>
                <a:lnTo>
                  <a:pt x="351492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1028700" y="476250"/>
            <a:ext cx="6731479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143" dirty="0" err="1">
                <a:solidFill>
                  <a:srgbClr val="00204E"/>
                </a:solidFill>
                <a:latin typeface="Inter 1 Bold" panose="020B0802030000000004"/>
              </a:rPr>
              <a:t>Jaminan</a:t>
            </a:r>
            <a:r>
              <a:rPr lang="en-US" sz="3600" spc="-143" dirty="0">
                <a:solidFill>
                  <a:srgbClr val="00204E"/>
                </a:solidFill>
                <a:latin typeface="Inter 1 Bold" panose="020B0802030000000004"/>
              </a:rPr>
              <a:t> </a:t>
            </a:r>
            <a:r>
              <a:rPr lang="en-US" sz="3600" spc="-143" dirty="0" err="1">
                <a:solidFill>
                  <a:srgbClr val="00204E"/>
                </a:solidFill>
                <a:latin typeface="Inter 1 Bold" panose="020B0802030000000004"/>
              </a:rPr>
              <a:t>Kecelakaan</a:t>
            </a:r>
            <a:r>
              <a:rPr lang="en-US" sz="3600" spc="-143" dirty="0">
                <a:solidFill>
                  <a:srgbClr val="00204E"/>
                </a:solidFill>
                <a:latin typeface="Inter 1 Bold" panose="020B0802030000000004"/>
              </a:rPr>
              <a:t> </a:t>
            </a:r>
            <a:r>
              <a:rPr lang="en-US" sz="3600" spc="-143" dirty="0" err="1">
                <a:solidFill>
                  <a:srgbClr val="00204E"/>
                </a:solidFill>
                <a:latin typeface="Inter 1 Bold" panose="020B0802030000000004"/>
              </a:rPr>
              <a:t>Kerja</a:t>
            </a:r>
            <a:r>
              <a:rPr lang="en-US" sz="3600" spc="-143" dirty="0">
                <a:solidFill>
                  <a:srgbClr val="00204E"/>
                </a:solidFill>
                <a:latin typeface="Inter 1 Bold" panose="020B0802030000000004"/>
              </a:rPr>
              <a:t> (JKK)</a:t>
            </a:r>
            <a:endParaRPr lang="en-US" sz="3600" spc="-143" dirty="0">
              <a:solidFill>
                <a:srgbClr val="00204E"/>
              </a:solidFill>
              <a:latin typeface="Inter 1 Bold" panose="020B080203000000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09800" y="7474403"/>
            <a:ext cx="5501299" cy="2184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795" lvl="1" indent="-259080" algn="just">
              <a:lnSpc>
                <a:spcPts val="1890"/>
              </a:lnSpc>
              <a:buFont typeface="Arial" panose="020B0604020202020204"/>
              <a:buChar char="•"/>
            </a:pP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Menurut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PP 54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tahun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2020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Menjadi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max 8.5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juta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dengan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rincian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(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darat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2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jt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,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udara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4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jt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dan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laut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2.5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jt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)</a:t>
            </a:r>
            <a:endParaRPr lang="en-US" sz="1600" spc="-62" dirty="0">
              <a:solidFill>
                <a:srgbClr val="000000"/>
              </a:solidFill>
              <a:latin typeface="Open Sans" panose="020B0606030504020204"/>
            </a:endParaRPr>
          </a:p>
          <a:p>
            <a:pPr marL="518795" lvl="1" indent="-259080" algn="just">
              <a:lnSpc>
                <a:spcPts val="1890"/>
              </a:lnSpc>
              <a:buFont typeface="Arial" panose="020B0604020202020204"/>
              <a:buChar char="•"/>
            </a:pP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Perawatan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Kecelakaan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Kerja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di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Rumah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Sakit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Pemerintah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/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Pemda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Kelas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I/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Swasta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yang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setara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 </a:t>
            </a:r>
            <a:endParaRPr lang="en-US" sz="1600" spc="-62" dirty="0">
              <a:solidFill>
                <a:srgbClr val="000000"/>
              </a:solidFill>
              <a:latin typeface="Open Sans" panose="020B0606030504020204"/>
            </a:endParaRPr>
          </a:p>
          <a:p>
            <a:pPr marL="518795" lvl="1" indent="-259080" algn="just">
              <a:lnSpc>
                <a:spcPts val="1890"/>
              </a:lnSpc>
              <a:buFont typeface="Arial" panose="020B0604020202020204"/>
              <a:buChar char="•"/>
            </a:pP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Santunan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Cacat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Dinas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Biasa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(SCDB) Tingkat  I, II, III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Golongan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 A (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Manfaat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Sesuai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Tabel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Cacat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dalam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Peraturan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Pemerintah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102)</a:t>
            </a:r>
            <a:endParaRPr lang="en-US" sz="1600" spc="-62" dirty="0">
              <a:solidFill>
                <a:srgbClr val="000000"/>
              </a:solidFill>
              <a:latin typeface="Open Sans" panose="020B0606030504020204"/>
            </a:endParaRPr>
          </a:p>
          <a:p>
            <a:pPr marL="518795" lvl="1" indent="-259080" algn="just">
              <a:lnSpc>
                <a:spcPts val="1890"/>
              </a:lnSpc>
              <a:buFont typeface="Arial" panose="020B0604020202020204"/>
              <a:buChar char="•"/>
            </a:pP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Beasiswa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Menurut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PP 54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tahun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2020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untuk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dua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anak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peserta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Cacat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Tingkat III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sebesar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Rp 30 Juta</a:t>
            </a:r>
            <a:endParaRPr lang="en-US" sz="1600" spc="-62" dirty="0">
              <a:solidFill>
                <a:srgbClr val="000000"/>
              </a:solidFill>
              <a:latin typeface="Open Sans" panose="020B0606030504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86715" y="7365304"/>
            <a:ext cx="6252003" cy="2312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795" lvl="1" indent="-259080" algn="just">
              <a:lnSpc>
                <a:spcPts val="1890"/>
              </a:lnSpc>
              <a:buFont typeface="Arial" panose="020B0604020202020204"/>
              <a:buChar char="•"/>
            </a:pP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Santunan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Risiko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Kematian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Khusus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–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Gugur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sebesar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Rp 450 Juta </a:t>
            </a:r>
            <a:endParaRPr lang="en-US" sz="1600" spc="-62" dirty="0">
              <a:solidFill>
                <a:srgbClr val="000000"/>
              </a:solidFill>
              <a:latin typeface="Open Sans" panose="020B0606030504020204"/>
            </a:endParaRPr>
          </a:p>
          <a:p>
            <a:pPr marL="518795" lvl="1" indent="-259080" algn="just">
              <a:lnSpc>
                <a:spcPts val="1890"/>
              </a:lnSpc>
              <a:buFont typeface="Arial" panose="020B0604020202020204"/>
              <a:buChar char="•"/>
            </a:pP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Santunan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Risiko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Kematian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Khusus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–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Tewas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sebesar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Rp 350 Juta</a:t>
            </a:r>
            <a:endParaRPr lang="en-US" sz="1600" spc="-62" dirty="0">
              <a:solidFill>
                <a:srgbClr val="000000"/>
              </a:solidFill>
              <a:latin typeface="Open Sans" panose="020B0606030504020204"/>
            </a:endParaRPr>
          </a:p>
          <a:p>
            <a:pPr marL="518795" lvl="1" indent="-259080" algn="just">
              <a:lnSpc>
                <a:spcPts val="1890"/>
              </a:lnSpc>
              <a:buFont typeface="Arial" panose="020B0604020202020204"/>
              <a:buChar char="•"/>
            </a:pP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Santunan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Cacat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Dinas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Khusus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(SCDK) Tingkat  I, II, III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Golongan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 B &amp; C (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Manfaat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Sesuai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Tabel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Cacat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dalam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Peraturan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Pemerintah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54)</a:t>
            </a:r>
            <a:endParaRPr lang="en-US" sz="1600" spc="-62" dirty="0">
              <a:solidFill>
                <a:srgbClr val="000000"/>
              </a:solidFill>
              <a:latin typeface="Open Sans" panose="020B0606030504020204"/>
            </a:endParaRPr>
          </a:p>
          <a:p>
            <a:pPr marL="518795" lvl="1" indent="-259080" algn="just">
              <a:lnSpc>
                <a:spcPts val="1890"/>
              </a:lnSpc>
              <a:buFont typeface="Arial" panose="020B0604020202020204"/>
              <a:buChar char="•"/>
            </a:pPr>
            <a:r>
              <a:rPr lang="en-US" sz="1600" spc="-61" dirty="0" err="1">
                <a:solidFill>
                  <a:srgbClr val="000000"/>
                </a:solidFill>
                <a:latin typeface="Open Sans" panose="020B0606030504020204"/>
              </a:rPr>
              <a:t>Beasiswa</a:t>
            </a:r>
            <a:r>
              <a:rPr lang="en-US" sz="1600" spc="-61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1" dirty="0" err="1">
                <a:solidFill>
                  <a:srgbClr val="000000"/>
                </a:solidFill>
                <a:latin typeface="Open Sans" panose="020B0606030504020204"/>
              </a:rPr>
              <a:t>Menurut</a:t>
            </a:r>
            <a:r>
              <a:rPr lang="en-US" sz="1600" spc="-61" dirty="0">
                <a:solidFill>
                  <a:srgbClr val="000000"/>
                </a:solidFill>
                <a:latin typeface="Open Sans" panose="020B0606030504020204"/>
              </a:rPr>
              <a:t> PP54 </a:t>
            </a:r>
            <a:r>
              <a:rPr lang="en-US" sz="1600" spc="-61" dirty="0" err="1">
                <a:solidFill>
                  <a:srgbClr val="000000"/>
                </a:solidFill>
                <a:latin typeface="Open Sans" panose="020B0606030504020204"/>
              </a:rPr>
              <a:t>tahun</a:t>
            </a:r>
            <a:r>
              <a:rPr lang="en-US" sz="1600" spc="-61" dirty="0">
                <a:solidFill>
                  <a:srgbClr val="000000"/>
                </a:solidFill>
                <a:latin typeface="Open Sans" panose="020B0606030504020204"/>
              </a:rPr>
              <a:t> 2015 </a:t>
            </a:r>
            <a:r>
              <a:rPr lang="en-US" sz="1600" spc="-61" dirty="0" err="1">
                <a:solidFill>
                  <a:srgbClr val="000000"/>
                </a:solidFill>
                <a:latin typeface="Open Sans" panose="020B0606030504020204"/>
              </a:rPr>
              <a:t>untuk</a:t>
            </a:r>
            <a:r>
              <a:rPr lang="en-US" sz="1600" spc="-61" dirty="0">
                <a:solidFill>
                  <a:srgbClr val="000000"/>
                </a:solidFill>
                <a:latin typeface="Open Sans" panose="020B0606030504020204"/>
              </a:rPr>
              <a:t> dua </a:t>
            </a:r>
            <a:r>
              <a:rPr lang="en-US" sz="1600" spc="-61" dirty="0" err="1">
                <a:solidFill>
                  <a:srgbClr val="000000"/>
                </a:solidFill>
                <a:latin typeface="Open Sans" panose="020B0606030504020204"/>
              </a:rPr>
              <a:t>anak</a:t>
            </a:r>
            <a:r>
              <a:rPr lang="en-US" sz="1600" spc="-61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1" dirty="0" err="1">
                <a:solidFill>
                  <a:srgbClr val="000000"/>
                </a:solidFill>
                <a:latin typeface="Open Sans" panose="020B0606030504020204"/>
              </a:rPr>
              <a:t>peserta</a:t>
            </a:r>
            <a:r>
              <a:rPr lang="en-US" sz="1600" spc="-61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1" dirty="0" err="1">
                <a:solidFill>
                  <a:srgbClr val="000000"/>
                </a:solidFill>
                <a:latin typeface="Open Sans" panose="020B0606030504020204"/>
              </a:rPr>
              <a:t>Cacat</a:t>
            </a:r>
            <a:r>
              <a:rPr lang="en-US" sz="1600" spc="-61" dirty="0">
                <a:solidFill>
                  <a:srgbClr val="000000"/>
                </a:solidFill>
                <a:latin typeface="Open Sans" panose="020B0606030504020204"/>
              </a:rPr>
              <a:t> Tingkat III dan </a:t>
            </a:r>
            <a:r>
              <a:rPr lang="en-US" sz="1600" spc="-61" dirty="0" err="1">
                <a:solidFill>
                  <a:srgbClr val="000000"/>
                </a:solidFill>
                <a:latin typeface="Open Sans" panose="020B0606030504020204"/>
              </a:rPr>
              <a:t>Gugur</a:t>
            </a:r>
            <a:r>
              <a:rPr lang="en-US" sz="1600" spc="-61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1" dirty="0" err="1">
                <a:solidFill>
                  <a:srgbClr val="000000"/>
                </a:solidFill>
                <a:latin typeface="Open Sans" panose="020B0606030504020204"/>
              </a:rPr>
              <a:t>Tewas</a:t>
            </a:r>
            <a:r>
              <a:rPr lang="en-US" sz="1600" spc="-61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1" dirty="0" err="1">
                <a:solidFill>
                  <a:srgbClr val="000000"/>
                </a:solidFill>
                <a:latin typeface="Open Sans" panose="020B0606030504020204"/>
              </a:rPr>
              <a:t>sebesar</a:t>
            </a:r>
            <a:r>
              <a:rPr lang="en-US" sz="1600" spc="-61" dirty="0">
                <a:solidFill>
                  <a:srgbClr val="000000"/>
                </a:solidFill>
                <a:latin typeface="Open Sans" panose="020B0606030504020204"/>
              </a:rPr>
              <a:t> Rp 30 Juta.</a:t>
            </a:r>
            <a:endParaRPr lang="en-US" sz="1600" spc="-61" dirty="0">
              <a:solidFill>
                <a:srgbClr val="000000"/>
              </a:solidFill>
              <a:latin typeface="Open Sans" panose="020B0606030504020204"/>
            </a:endParaRPr>
          </a:p>
          <a:p>
            <a:pPr algn="just">
              <a:lnSpc>
                <a:spcPts val="1025"/>
              </a:lnSpc>
            </a:pPr>
            <a:endParaRPr lang="en-US" sz="1600" spc="-61" dirty="0">
              <a:solidFill>
                <a:srgbClr val="000000"/>
              </a:solidFill>
              <a:latin typeface="Open Sans" panose="020B0606030504020204"/>
            </a:endParaRPr>
          </a:p>
          <a:p>
            <a:pPr marL="518795" lvl="1" indent="-259080" algn="just">
              <a:lnSpc>
                <a:spcPts val="1890"/>
              </a:lnSpc>
            </a:pPr>
            <a:r>
              <a:rPr lang="en-US" sz="1600" u="sng" spc="-62" dirty="0" err="1">
                <a:solidFill>
                  <a:srgbClr val="C00000"/>
                </a:solidFill>
                <a:latin typeface="Open Sans" panose="020B0606030504020204"/>
              </a:rPr>
              <a:t>Catatan</a:t>
            </a:r>
            <a:r>
              <a:rPr lang="en-US" sz="1600" u="sng" spc="-62" dirty="0">
                <a:solidFill>
                  <a:srgbClr val="C00000"/>
                </a:solidFill>
                <a:latin typeface="Open Sans" panose="020B0606030504020204"/>
              </a:rPr>
              <a:t> : </a:t>
            </a:r>
            <a:endParaRPr lang="en-US" sz="1600" u="sng" spc="-62" dirty="0">
              <a:solidFill>
                <a:srgbClr val="C00000"/>
              </a:solidFill>
              <a:latin typeface="Open Sans" panose="020B0606030504020204"/>
            </a:endParaRPr>
          </a:p>
          <a:p>
            <a:pPr marL="518795" lvl="1" indent="-259080" algn="just">
              <a:lnSpc>
                <a:spcPts val="1890"/>
              </a:lnSpc>
            </a:pP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Pelayanan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Kesehatan yang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timbul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akibat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kecelakaan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dalam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tugas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latihan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dan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Operasi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dijamin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sesuai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</a:t>
            </a:r>
            <a:r>
              <a:rPr lang="en-US" sz="1600" spc="-62" dirty="0" err="1">
                <a:solidFill>
                  <a:srgbClr val="000000"/>
                </a:solidFill>
                <a:latin typeface="Open Sans" panose="020B0606030504020204"/>
              </a:rPr>
              <a:t>Perpres</a:t>
            </a:r>
            <a:r>
              <a:rPr lang="en-US" sz="1600" spc="-62" dirty="0">
                <a:solidFill>
                  <a:srgbClr val="000000"/>
                </a:solidFill>
                <a:latin typeface="Open Sans" panose="020B0606030504020204"/>
              </a:rPr>
              <a:t> 107/2013.</a:t>
            </a:r>
            <a:endParaRPr lang="en-US" sz="1600" spc="-62" dirty="0">
              <a:solidFill>
                <a:srgbClr val="000000"/>
              </a:solidFill>
              <a:latin typeface="Open Sans" panose="020B0606030504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47617" y="6842976"/>
            <a:ext cx="5062869" cy="40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5"/>
              </a:lnSpc>
            </a:pPr>
            <a:r>
              <a:rPr lang="en-US" sz="2365" spc="-94">
                <a:solidFill>
                  <a:srgbClr val="000000"/>
                </a:solidFill>
                <a:latin typeface="Open Sans Bold" panose="020B0806030504020204"/>
              </a:rPr>
              <a:t>Diluar Tugas Latihan &amp; Operasi </a:t>
            </a:r>
            <a:endParaRPr lang="en-US" sz="2365" spc="-94">
              <a:solidFill>
                <a:srgbClr val="000000"/>
              </a:solidFill>
              <a:latin typeface="Open Sans Bold" panose="020B0806030504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76734" y="6630112"/>
            <a:ext cx="5062869" cy="40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5"/>
              </a:lnSpc>
            </a:pPr>
            <a:r>
              <a:rPr lang="en-US" sz="2365" spc="-94">
                <a:solidFill>
                  <a:srgbClr val="000000"/>
                </a:solidFill>
                <a:latin typeface="Open Sans Bold" panose="020B0806030504020204"/>
              </a:rPr>
              <a:t>Dalam Tugas Latihan &amp; Operasi </a:t>
            </a:r>
            <a:endParaRPr lang="en-US" sz="2365" spc="-94">
              <a:solidFill>
                <a:srgbClr val="000000"/>
              </a:solidFill>
              <a:latin typeface="Open Sans Bold" panose="020B0806030504020204"/>
            </a:endParaRPr>
          </a:p>
        </p:txBody>
      </p:sp>
      <p:sp>
        <p:nvSpPr>
          <p:cNvPr id="14" name="Freeform 14"/>
          <p:cNvSpPr/>
          <p:nvPr/>
        </p:nvSpPr>
        <p:spPr>
          <a:xfrm flipV="1">
            <a:off x="-325648" y="6415341"/>
            <a:ext cx="3514920" cy="4114800"/>
          </a:xfrm>
          <a:custGeom>
            <a:avLst/>
            <a:gdLst/>
            <a:ahLst/>
            <a:cxnLst/>
            <a:rect l="l" t="t" r="r" b="b"/>
            <a:pathLst>
              <a:path w="3514920" h="4114800">
                <a:moveTo>
                  <a:pt x="0" y="4114800"/>
                </a:moveTo>
                <a:lnTo>
                  <a:pt x="3514921" y="4114800"/>
                </a:lnTo>
                <a:lnTo>
                  <a:pt x="3514921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1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lide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0156" y="0"/>
            <a:ext cx="609600" cy="6096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0" y="-49771"/>
            <a:ext cx="18288000" cy="10386542"/>
          </a:xfrm>
          <a:custGeom>
            <a:avLst/>
            <a:gdLst/>
            <a:ahLst/>
            <a:cxnLst/>
            <a:rect l="l" t="t" r="r" b="b"/>
            <a:pathLst>
              <a:path w="18288000" h="10386542">
                <a:moveTo>
                  <a:pt x="0" y="0"/>
                </a:moveTo>
                <a:lnTo>
                  <a:pt x="18288000" y="0"/>
                </a:lnTo>
                <a:lnTo>
                  <a:pt x="18288000" y="10386542"/>
                </a:lnTo>
                <a:lnTo>
                  <a:pt x="0" y="10386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</a:blip>
            <a:stretch>
              <a:fillRect t="-1713" r="-4428" b="-17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38100"/>
            <a:ext cx="18288000" cy="102489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9865422" y="2303172"/>
            <a:ext cx="6312326" cy="1534090"/>
            <a:chOff x="0" y="0"/>
            <a:chExt cx="8416434" cy="20454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16417" cy="2045462"/>
            </a:xfrm>
            <a:custGeom>
              <a:avLst/>
              <a:gdLst/>
              <a:ahLst/>
              <a:cxnLst/>
              <a:rect l="l" t="t" r="r" b="b"/>
              <a:pathLst>
                <a:path w="8416417" h="2045462">
                  <a:moveTo>
                    <a:pt x="0" y="340868"/>
                  </a:moveTo>
                  <a:cubicBezTo>
                    <a:pt x="0" y="152654"/>
                    <a:pt x="152654" y="0"/>
                    <a:pt x="340868" y="0"/>
                  </a:cubicBezTo>
                  <a:lnTo>
                    <a:pt x="8075549" y="0"/>
                  </a:lnTo>
                  <a:cubicBezTo>
                    <a:pt x="8263890" y="0"/>
                    <a:pt x="8416417" y="152654"/>
                    <a:pt x="8416417" y="340868"/>
                  </a:cubicBezTo>
                  <a:lnTo>
                    <a:pt x="8416417" y="1704594"/>
                  </a:lnTo>
                  <a:cubicBezTo>
                    <a:pt x="8416417" y="1892935"/>
                    <a:pt x="8263763" y="2045462"/>
                    <a:pt x="8075549" y="2045462"/>
                  </a:cubicBezTo>
                  <a:lnTo>
                    <a:pt x="340868" y="2045462"/>
                  </a:lnTo>
                  <a:cubicBezTo>
                    <a:pt x="152654" y="2045462"/>
                    <a:pt x="0" y="1892808"/>
                    <a:pt x="0" y="170459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57836" y="2176628"/>
            <a:ext cx="6312326" cy="1534090"/>
            <a:chOff x="0" y="0"/>
            <a:chExt cx="8416434" cy="20454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16417" cy="2045462"/>
            </a:xfrm>
            <a:custGeom>
              <a:avLst/>
              <a:gdLst/>
              <a:ahLst/>
              <a:cxnLst/>
              <a:rect l="l" t="t" r="r" b="b"/>
              <a:pathLst>
                <a:path w="8416417" h="2045462">
                  <a:moveTo>
                    <a:pt x="0" y="340868"/>
                  </a:moveTo>
                  <a:cubicBezTo>
                    <a:pt x="0" y="152654"/>
                    <a:pt x="152654" y="0"/>
                    <a:pt x="340868" y="0"/>
                  </a:cubicBezTo>
                  <a:lnTo>
                    <a:pt x="8075549" y="0"/>
                  </a:lnTo>
                  <a:cubicBezTo>
                    <a:pt x="8263890" y="0"/>
                    <a:pt x="8416417" y="152654"/>
                    <a:pt x="8416417" y="340868"/>
                  </a:cubicBezTo>
                  <a:lnTo>
                    <a:pt x="8416417" y="1704594"/>
                  </a:lnTo>
                  <a:cubicBezTo>
                    <a:pt x="8416417" y="1892935"/>
                    <a:pt x="8263763" y="2045462"/>
                    <a:pt x="8075549" y="2045462"/>
                  </a:cubicBezTo>
                  <a:lnTo>
                    <a:pt x="340868" y="2045462"/>
                  </a:lnTo>
                  <a:cubicBezTo>
                    <a:pt x="152654" y="2045462"/>
                    <a:pt x="0" y="1892808"/>
                    <a:pt x="0" y="170459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65058" y="332661"/>
            <a:ext cx="464256" cy="541632"/>
            <a:chOff x="0" y="0"/>
            <a:chExt cx="619008" cy="7221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8998" cy="722122"/>
            </a:xfrm>
            <a:custGeom>
              <a:avLst/>
              <a:gdLst/>
              <a:ahLst/>
              <a:cxnLst/>
              <a:rect l="l" t="t" r="r" b="b"/>
              <a:pathLst>
                <a:path w="618998" h="722122">
                  <a:moveTo>
                    <a:pt x="0" y="0"/>
                  </a:moveTo>
                  <a:lnTo>
                    <a:pt x="309499" y="0"/>
                  </a:lnTo>
                  <a:lnTo>
                    <a:pt x="618998" y="361061"/>
                  </a:lnTo>
                  <a:lnTo>
                    <a:pt x="309499" y="722122"/>
                  </a:lnTo>
                  <a:lnTo>
                    <a:pt x="0" y="722122"/>
                  </a:lnTo>
                  <a:lnTo>
                    <a:pt x="309499" y="361061"/>
                  </a:lnTo>
                  <a:close/>
                </a:path>
              </a:pathLst>
            </a:custGeom>
            <a:solidFill>
              <a:srgbClr val="D4A509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98602" y="2180376"/>
            <a:ext cx="6312326" cy="1534090"/>
            <a:chOff x="0" y="0"/>
            <a:chExt cx="8416434" cy="20454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16417" cy="2045462"/>
            </a:xfrm>
            <a:custGeom>
              <a:avLst/>
              <a:gdLst/>
              <a:ahLst/>
              <a:cxnLst/>
              <a:rect l="l" t="t" r="r" b="b"/>
              <a:pathLst>
                <a:path w="8416417" h="2045462">
                  <a:moveTo>
                    <a:pt x="0" y="340868"/>
                  </a:moveTo>
                  <a:cubicBezTo>
                    <a:pt x="0" y="152654"/>
                    <a:pt x="152654" y="0"/>
                    <a:pt x="340868" y="0"/>
                  </a:cubicBezTo>
                  <a:lnTo>
                    <a:pt x="8075549" y="0"/>
                  </a:lnTo>
                  <a:cubicBezTo>
                    <a:pt x="8263890" y="0"/>
                    <a:pt x="8416417" y="152654"/>
                    <a:pt x="8416417" y="340868"/>
                  </a:cubicBezTo>
                  <a:lnTo>
                    <a:pt x="8416417" y="1704594"/>
                  </a:lnTo>
                  <a:cubicBezTo>
                    <a:pt x="8416417" y="1892935"/>
                    <a:pt x="8263763" y="2045462"/>
                    <a:pt x="8075549" y="2045462"/>
                  </a:cubicBezTo>
                  <a:lnTo>
                    <a:pt x="340868" y="2045462"/>
                  </a:lnTo>
                  <a:cubicBezTo>
                    <a:pt x="152654" y="2045462"/>
                    <a:pt x="0" y="1892808"/>
                    <a:pt x="0" y="1704594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211151" y="2363031"/>
            <a:ext cx="6129446" cy="117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rimo" panose="020B0604020202020204"/>
              </a:rPr>
              <a:t>Prajurit dan PNS Kemhan yang meninggal dunia dalam melaksanakan tugas Tentara Nasional Indonesia atau dalam keadaan lain yang berhubungan langsung dengan dinas di dalam atau di luar negeri</a:t>
            </a:r>
            <a:endParaRPr lang="en-US" sz="1800">
              <a:solidFill>
                <a:srgbClr val="000000"/>
              </a:solidFill>
              <a:latin typeface="Arimo" panose="020B0604020202020204"/>
            </a:endParaRPr>
          </a:p>
        </p:txBody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2795190" y="4492692"/>
          <a:ext cx="8191048" cy="1762198"/>
        </p:xfrm>
        <a:graphic>
          <a:graphicData uri="http://schemas.openxmlformats.org/drawingml/2006/table">
            <a:tbl>
              <a:tblPr/>
              <a:tblGrid>
                <a:gridCol w="4095524"/>
                <a:gridCol w="4095524"/>
              </a:tblGrid>
              <a:tr h="932928">
                <a:tc>
                  <a:txBody>
                    <a:bodyPr/>
                    <a:lstStyle/>
                    <a:p>
                      <a:pPr algn="ctr">
                        <a:lnSpc>
                          <a:spcPts val="1890"/>
                        </a:lnSpc>
                        <a:defRPr/>
                      </a:pPr>
                      <a:r>
                        <a:rPr lang="en-US" sz="1575">
                          <a:solidFill>
                            <a:srgbClr val="FFFFFF"/>
                          </a:solidFill>
                          <a:latin typeface="Arimo" panose="020B0604020202020204"/>
                        </a:rPr>
                        <a:t>SEBELUMNYA</a:t>
                      </a:r>
                      <a:endParaRPr lang="en-US" sz="1100"/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575">
                          <a:solidFill>
                            <a:srgbClr val="FFFFFF"/>
                          </a:solidFill>
                          <a:latin typeface="Arimo" panose="020B0604020202020204"/>
                        </a:rPr>
                        <a:t>(BERDASARKAN PP 102 TAHUN 2015)</a:t>
                      </a:r>
                      <a:endParaRPr lang="en-US" sz="1575">
                        <a:solidFill>
                          <a:srgbClr val="FFFFFF"/>
                        </a:solidFill>
                        <a:latin typeface="Arimo" panose="020B0604020202020204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A3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0"/>
                        </a:lnSpc>
                        <a:defRPr/>
                      </a:pPr>
                      <a:r>
                        <a:rPr lang="en-US" sz="1575">
                          <a:solidFill>
                            <a:srgbClr val="F0EEEF"/>
                          </a:solidFill>
                          <a:latin typeface="Arimo" panose="020B0604020202020204"/>
                        </a:rPr>
                        <a:t>SAAT INI</a:t>
                      </a:r>
                      <a:endParaRPr lang="en-US" sz="1100"/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575">
                          <a:solidFill>
                            <a:srgbClr val="F0EEEF"/>
                          </a:solidFill>
                          <a:latin typeface="Arimo" panose="020B0604020202020204"/>
                        </a:rPr>
                        <a:t>(BERDASARKAN PP 54 TAHUN 2020)</a:t>
                      </a:r>
                      <a:endParaRPr lang="en-US" sz="1575">
                        <a:solidFill>
                          <a:srgbClr val="F0EEEF"/>
                        </a:solidFill>
                        <a:latin typeface="Arimo" panose="020B0604020202020204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E5E"/>
                    </a:solidFill>
                  </a:tcPr>
                </a:tc>
              </a:tr>
              <a:tr h="829270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-107">
                          <a:solidFill>
                            <a:srgbClr val="000000"/>
                          </a:solidFill>
                          <a:latin typeface="Open Sans" panose="020B0606030504020204"/>
                        </a:rPr>
                        <a:t>Rp275.000.000,00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-107">
                          <a:solidFill>
                            <a:srgbClr val="000000"/>
                          </a:solidFill>
                          <a:latin typeface="Open Sans" panose="020B0606030504020204"/>
                        </a:rPr>
                        <a:t>Rp350.000.000,00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5" name="Group 15"/>
          <p:cNvGrpSpPr/>
          <p:nvPr/>
        </p:nvGrpSpPr>
        <p:grpSpPr>
          <a:xfrm>
            <a:off x="7461436" y="4415424"/>
            <a:ext cx="208916" cy="196534"/>
            <a:chOff x="0" y="0"/>
            <a:chExt cx="278554" cy="26204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8511" cy="262001"/>
            </a:xfrm>
            <a:custGeom>
              <a:avLst/>
              <a:gdLst/>
              <a:ahLst/>
              <a:cxnLst/>
              <a:rect l="l" t="t" r="r" b="b"/>
              <a:pathLst>
                <a:path w="278511" h="262001">
                  <a:moveTo>
                    <a:pt x="0" y="131064"/>
                  </a:moveTo>
                  <a:lnTo>
                    <a:pt x="139319" y="0"/>
                  </a:lnTo>
                  <a:lnTo>
                    <a:pt x="278511" y="131064"/>
                  </a:lnTo>
                  <a:lnTo>
                    <a:pt x="208915" y="131064"/>
                  </a:lnTo>
                  <a:lnTo>
                    <a:pt x="208915" y="262001"/>
                  </a:lnTo>
                  <a:lnTo>
                    <a:pt x="69596" y="262001"/>
                  </a:lnTo>
                  <a:lnTo>
                    <a:pt x="69596" y="131064"/>
                  </a:lnTo>
                  <a:close/>
                </a:path>
              </a:pathLst>
            </a:custGeom>
            <a:solidFill>
              <a:srgbClr val="D1A32C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Freeform 17"/>
          <p:cNvSpPr/>
          <p:nvPr/>
        </p:nvSpPr>
        <p:spPr>
          <a:xfrm>
            <a:off x="-9720" y="-108951"/>
            <a:ext cx="3514920" cy="4114800"/>
          </a:xfrm>
          <a:custGeom>
            <a:avLst/>
            <a:gdLst/>
            <a:ahLst/>
            <a:cxnLst/>
            <a:rect l="l" t="t" r="r" b="b"/>
            <a:pathLst>
              <a:path w="3514920" h="4114800">
                <a:moveTo>
                  <a:pt x="0" y="0"/>
                </a:moveTo>
                <a:lnTo>
                  <a:pt x="3514920" y="0"/>
                </a:lnTo>
                <a:lnTo>
                  <a:pt x="35149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8" name="Group 18"/>
          <p:cNvGrpSpPr/>
          <p:nvPr/>
        </p:nvGrpSpPr>
        <p:grpSpPr>
          <a:xfrm>
            <a:off x="10096773" y="1677633"/>
            <a:ext cx="1744053" cy="541632"/>
            <a:chOff x="0" y="0"/>
            <a:chExt cx="2325404" cy="72217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25497" cy="722249"/>
            </a:xfrm>
            <a:custGeom>
              <a:avLst/>
              <a:gdLst/>
              <a:ahLst/>
              <a:cxnLst/>
              <a:rect l="l" t="t" r="r" b="b"/>
              <a:pathLst>
                <a:path w="2325497" h="722249">
                  <a:moveTo>
                    <a:pt x="0" y="120396"/>
                  </a:moveTo>
                  <a:cubicBezTo>
                    <a:pt x="0" y="53848"/>
                    <a:pt x="53848" y="0"/>
                    <a:pt x="120396" y="0"/>
                  </a:cubicBezTo>
                  <a:lnTo>
                    <a:pt x="2205101" y="0"/>
                  </a:lnTo>
                  <a:cubicBezTo>
                    <a:pt x="2271522" y="0"/>
                    <a:pt x="2325497" y="53848"/>
                    <a:pt x="2325497" y="120396"/>
                  </a:cubicBezTo>
                  <a:lnTo>
                    <a:pt x="2325497" y="601853"/>
                  </a:lnTo>
                  <a:cubicBezTo>
                    <a:pt x="2325497" y="668274"/>
                    <a:pt x="2271649" y="722249"/>
                    <a:pt x="2205101" y="722249"/>
                  </a:cubicBezTo>
                  <a:lnTo>
                    <a:pt x="120396" y="722249"/>
                  </a:lnTo>
                  <a:cubicBezTo>
                    <a:pt x="53848" y="722122"/>
                    <a:pt x="0" y="668274"/>
                    <a:pt x="0" y="601853"/>
                  </a:cubicBezTo>
                  <a:close/>
                </a:path>
              </a:pathLst>
            </a:custGeom>
            <a:solidFill>
              <a:srgbClr val="D1A32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2325404" cy="722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5"/>
                </a:lnSpc>
              </a:pPr>
              <a:r>
                <a:rPr lang="en-US" sz="2185" spc="-87">
                  <a:solidFill>
                    <a:srgbClr val="FFFFFF"/>
                  </a:solidFill>
                  <a:latin typeface="Open Sans" panose="020B0606030504020204"/>
                </a:rPr>
                <a:t>GUGUR</a:t>
              </a:r>
              <a:endParaRPr lang="en-US" sz="2185" spc="-87">
                <a:solidFill>
                  <a:srgbClr val="FFFFFF"/>
                </a:solidFill>
                <a:latin typeface="Open Sans" panose="020B0606030504020204"/>
              </a:endParaRPr>
            </a:p>
          </p:txBody>
        </p:sp>
      </p:grp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10748775" y="4483167"/>
          <a:ext cx="7539225" cy="1771722"/>
        </p:xfrm>
        <a:graphic>
          <a:graphicData uri="http://schemas.openxmlformats.org/drawingml/2006/table">
            <a:tbl>
              <a:tblPr/>
              <a:tblGrid>
                <a:gridCol w="3803699"/>
                <a:gridCol w="3735526"/>
              </a:tblGrid>
              <a:tr h="986613">
                <a:tc>
                  <a:txBody>
                    <a:bodyPr/>
                    <a:lstStyle/>
                    <a:p>
                      <a:pPr algn="ctr">
                        <a:lnSpc>
                          <a:spcPts val="1890"/>
                        </a:lnSpc>
                        <a:defRPr/>
                      </a:pPr>
                      <a:r>
                        <a:rPr lang="en-US" sz="1575" dirty="0">
                          <a:solidFill>
                            <a:srgbClr val="F4F4F4"/>
                          </a:solidFill>
                          <a:latin typeface="Arimo" panose="020B0604020202020204"/>
                        </a:rPr>
                        <a:t>SEBELUMNYA</a:t>
                      </a:r>
                      <a:endParaRPr lang="en-US" sz="1100" dirty="0"/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575" dirty="0">
                          <a:solidFill>
                            <a:srgbClr val="F4F4F4"/>
                          </a:solidFill>
                          <a:latin typeface="Arimo" panose="020B0604020202020204"/>
                        </a:rPr>
                        <a:t>(BERDASARKAN PP 102 TAHUN 2015)</a:t>
                      </a:r>
                      <a:endParaRPr lang="en-US" sz="1575" dirty="0">
                        <a:solidFill>
                          <a:srgbClr val="F4F4F4"/>
                        </a:solidFill>
                        <a:latin typeface="Arimo" panose="020B0604020202020204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A32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0"/>
                        </a:lnSpc>
                        <a:defRPr/>
                      </a:pPr>
                      <a:r>
                        <a:rPr lang="en-US" sz="1575">
                          <a:solidFill>
                            <a:srgbClr val="F4F4F4"/>
                          </a:solidFill>
                          <a:latin typeface="Arimo" panose="020B0604020202020204"/>
                        </a:rPr>
                        <a:t>SAAT INI</a:t>
                      </a:r>
                      <a:endParaRPr lang="en-US" sz="1100"/>
                    </a:p>
                    <a:p>
                      <a:pPr algn="ctr">
                        <a:lnSpc>
                          <a:spcPts val="1890"/>
                        </a:lnSpc>
                      </a:pPr>
                      <a:r>
                        <a:rPr lang="en-US" sz="1575">
                          <a:solidFill>
                            <a:srgbClr val="F4F4F4"/>
                          </a:solidFill>
                          <a:latin typeface="Arimo" panose="020B0604020202020204"/>
                        </a:rPr>
                        <a:t>(BERDASARKAN PP 54 TAHUN 2020)</a:t>
                      </a:r>
                      <a:endParaRPr lang="en-US" sz="1575">
                        <a:solidFill>
                          <a:srgbClr val="F4F4F4"/>
                        </a:solidFill>
                        <a:latin typeface="Arimo" panose="020B0604020202020204"/>
                      </a:endParaRPr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E5E"/>
                    </a:solidFill>
                  </a:tcPr>
                </a:tc>
              </a:tr>
              <a:tr h="785109"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-107">
                          <a:solidFill>
                            <a:srgbClr val="000000"/>
                          </a:solidFill>
                          <a:latin typeface="Open Sans" panose="020B0606030504020204"/>
                        </a:rPr>
                        <a:t>Rp400.000.000,00</a:t>
                      </a:r>
                      <a:endParaRPr lang="en-US" sz="110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-107" dirty="0">
                          <a:solidFill>
                            <a:srgbClr val="000000"/>
                          </a:solidFill>
                          <a:latin typeface="Open Sans" panose="020B0606030504020204"/>
                        </a:rPr>
                        <a:t>Rp450.000.000,00</a:t>
                      </a:r>
                      <a:endParaRPr lang="en-US" sz="1100" dirty="0"/>
                    </a:p>
                  </a:txBody>
                  <a:tcPr marT="91440" marB="9144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2" name="Group 22"/>
          <p:cNvGrpSpPr/>
          <p:nvPr/>
        </p:nvGrpSpPr>
        <p:grpSpPr>
          <a:xfrm>
            <a:off x="3119710" y="1623033"/>
            <a:ext cx="1744053" cy="541632"/>
            <a:chOff x="0" y="0"/>
            <a:chExt cx="2325404" cy="7221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25497" cy="722249"/>
            </a:xfrm>
            <a:custGeom>
              <a:avLst/>
              <a:gdLst/>
              <a:ahLst/>
              <a:cxnLst/>
              <a:rect l="l" t="t" r="r" b="b"/>
              <a:pathLst>
                <a:path w="2325497" h="722249">
                  <a:moveTo>
                    <a:pt x="0" y="120396"/>
                  </a:moveTo>
                  <a:cubicBezTo>
                    <a:pt x="0" y="53848"/>
                    <a:pt x="53848" y="0"/>
                    <a:pt x="120396" y="0"/>
                  </a:cubicBezTo>
                  <a:lnTo>
                    <a:pt x="2205101" y="0"/>
                  </a:lnTo>
                  <a:cubicBezTo>
                    <a:pt x="2271522" y="0"/>
                    <a:pt x="2325497" y="53848"/>
                    <a:pt x="2325497" y="120396"/>
                  </a:cubicBezTo>
                  <a:lnTo>
                    <a:pt x="2325497" y="601853"/>
                  </a:lnTo>
                  <a:cubicBezTo>
                    <a:pt x="2325497" y="668274"/>
                    <a:pt x="2271649" y="722249"/>
                    <a:pt x="2205101" y="722249"/>
                  </a:cubicBezTo>
                  <a:lnTo>
                    <a:pt x="120396" y="722249"/>
                  </a:lnTo>
                  <a:cubicBezTo>
                    <a:pt x="53848" y="722122"/>
                    <a:pt x="0" y="668274"/>
                    <a:pt x="0" y="601853"/>
                  </a:cubicBezTo>
                  <a:close/>
                </a:path>
              </a:pathLst>
            </a:custGeom>
            <a:solidFill>
              <a:srgbClr val="002E5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2325404" cy="722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5"/>
                </a:lnSpc>
              </a:pPr>
              <a:r>
                <a:rPr lang="en-US" sz="2185" spc="-87">
                  <a:solidFill>
                    <a:srgbClr val="FFFFFF"/>
                  </a:solidFill>
                  <a:latin typeface="Open Sans" panose="020B0606030504020204"/>
                </a:rPr>
                <a:t>TEWAS</a:t>
              </a:r>
              <a:endParaRPr lang="en-US" sz="2185" spc="-87">
                <a:solidFill>
                  <a:srgbClr val="FFFFFF"/>
                </a:solidFill>
                <a:latin typeface="Open Sans" panose="020B0606030504020204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92031" y="2205026"/>
            <a:ext cx="6546780" cy="1332111"/>
            <a:chOff x="0" y="0"/>
            <a:chExt cx="8729040" cy="177614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9091" cy="1776135"/>
            </a:xfrm>
            <a:custGeom>
              <a:avLst/>
              <a:gdLst/>
              <a:ahLst/>
              <a:cxnLst/>
              <a:rect l="l" t="t" r="r" b="b"/>
              <a:pathLst>
                <a:path w="8729091" h="1776135">
                  <a:moveTo>
                    <a:pt x="0" y="296039"/>
                  </a:moveTo>
                  <a:cubicBezTo>
                    <a:pt x="0" y="132494"/>
                    <a:pt x="168529" y="0"/>
                    <a:pt x="376555" y="0"/>
                  </a:cubicBezTo>
                  <a:lnTo>
                    <a:pt x="8352536" y="0"/>
                  </a:lnTo>
                  <a:cubicBezTo>
                    <a:pt x="8560435" y="0"/>
                    <a:pt x="8729091" y="132494"/>
                    <a:pt x="8729091" y="296039"/>
                  </a:cubicBezTo>
                  <a:lnTo>
                    <a:pt x="8729091" y="1480096"/>
                  </a:lnTo>
                  <a:cubicBezTo>
                    <a:pt x="8729091" y="1643541"/>
                    <a:pt x="8560562" y="1776135"/>
                    <a:pt x="8352536" y="1776135"/>
                  </a:cubicBezTo>
                  <a:lnTo>
                    <a:pt x="376555" y="1776135"/>
                  </a:lnTo>
                  <a:cubicBezTo>
                    <a:pt x="168529" y="1776135"/>
                    <a:pt x="0" y="1643641"/>
                    <a:pt x="0" y="1480096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886" y="2267661"/>
            <a:ext cx="5861726" cy="145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Arimo" panose="020B0604020202020204"/>
              </a:rPr>
              <a:t>Prajurit dan PNS Kemhan yang meninggal dunia dalam melaksanakan tugas operasi militer perang atau operasi militer selain perang di dalam atau di luar negeri, sebagai akibat langsung tindakan musuh, dan/atau akibat langsung dari cuaca dan medan operasi.</a:t>
            </a:r>
            <a:endParaRPr lang="en-US" sz="1800">
              <a:solidFill>
                <a:srgbClr val="000000"/>
              </a:solidFill>
              <a:latin typeface="Arimo" panose="020B0604020202020204"/>
            </a:endParaRPr>
          </a:p>
        </p:txBody>
      </p:sp>
      <p:sp>
        <p:nvSpPr>
          <p:cNvPr id="28" name="Freeform 28"/>
          <p:cNvSpPr/>
          <p:nvPr/>
        </p:nvSpPr>
        <p:spPr>
          <a:xfrm flipH="1" flipV="1">
            <a:off x="14773080" y="6210300"/>
            <a:ext cx="3514920" cy="4114800"/>
          </a:xfrm>
          <a:custGeom>
            <a:avLst/>
            <a:gdLst/>
            <a:ahLst/>
            <a:cxnLst/>
            <a:rect l="l" t="t" r="r" b="b"/>
            <a:pathLst>
              <a:path w="3514920" h="4114800">
                <a:moveTo>
                  <a:pt x="351492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514920" y="0"/>
                </a:lnTo>
                <a:lnTo>
                  <a:pt x="351492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TextBox 29"/>
          <p:cNvSpPr txBox="1"/>
          <p:nvPr/>
        </p:nvSpPr>
        <p:spPr>
          <a:xfrm>
            <a:off x="5098981" y="218361"/>
            <a:ext cx="811976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dirty="0">
                <a:solidFill>
                  <a:srgbClr val="002E5E"/>
                </a:solidFill>
                <a:latin typeface="Inter 1 Bold" panose="020B0802030000000004"/>
              </a:rPr>
              <a:t>MANFAAT YANG DITERIMA PESERTA ASABRI YANG GUGUR/TEWAS</a:t>
            </a:r>
            <a:endParaRPr lang="en-US" sz="3300" dirty="0">
              <a:solidFill>
                <a:srgbClr val="002E5E"/>
              </a:solidFill>
              <a:latin typeface="Inter 1 Bold" panose="020B08020300000000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225327" y="6761977"/>
            <a:ext cx="7697739" cy="15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0365" lvl="1" indent="-189865" algn="l">
              <a:lnSpc>
                <a:spcPts val="311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4020202020204"/>
              </a:rPr>
              <a:t>Peninjauan Dasar Hukum Penentuan Gugur/Tewas</a:t>
            </a:r>
            <a:endParaRPr lang="en-US" sz="2100">
              <a:solidFill>
                <a:srgbClr val="000000"/>
              </a:solidFill>
              <a:latin typeface="Arimo" panose="020B0604020202020204"/>
            </a:endParaRPr>
          </a:p>
          <a:p>
            <a:pPr marL="380365" lvl="1" indent="-189865" algn="l">
              <a:lnSpc>
                <a:spcPts val="311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4020202020204"/>
              </a:rPr>
              <a:t>Analisa Korelasi Perawatan dan Santunan</a:t>
            </a:r>
            <a:endParaRPr lang="en-US" sz="2100">
              <a:solidFill>
                <a:srgbClr val="000000"/>
              </a:solidFill>
              <a:latin typeface="Arimo" panose="020B0604020202020204"/>
            </a:endParaRPr>
          </a:p>
          <a:p>
            <a:pPr marL="380365" lvl="1" indent="-189865" algn="l">
              <a:lnSpc>
                <a:spcPts val="311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4020202020204"/>
              </a:rPr>
              <a:t>Analisa berdasarkan Diagnosa Medis</a:t>
            </a:r>
            <a:endParaRPr lang="en-US" sz="2100">
              <a:solidFill>
                <a:srgbClr val="000000"/>
              </a:solidFill>
              <a:latin typeface="Arimo" panose="020B0604020202020204"/>
            </a:endParaRPr>
          </a:p>
          <a:p>
            <a:pPr marL="380365" lvl="1" indent="-189865" algn="l">
              <a:lnSpc>
                <a:spcPts val="3110"/>
              </a:lnSpc>
              <a:buFont typeface="Arial" panose="020B0604020202020204"/>
              <a:buChar char="•"/>
            </a:pPr>
            <a:r>
              <a:rPr lang="en-US" sz="2100">
                <a:solidFill>
                  <a:srgbClr val="000000"/>
                </a:solidFill>
                <a:latin typeface="Arimo" panose="020B0604020202020204"/>
              </a:rPr>
              <a:t>Analisa Kronologis 5W+1H (Siabidibame) terhadap kejadian</a:t>
            </a:r>
            <a:endParaRPr lang="en-US" sz="2100">
              <a:solidFill>
                <a:srgbClr val="000000"/>
              </a:solidFill>
              <a:latin typeface="Arimo" panose="020B06040202020202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770526" y="2592374"/>
            <a:ext cx="1024663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>
                <a:solidFill>
                  <a:srgbClr val="002E5E"/>
                </a:solidFill>
                <a:latin typeface="League Spartan" panose="00000800000000000000"/>
              </a:rPr>
              <a:t>DEFINISI</a:t>
            </a:r>
            <a:endParaRPr lang="en-US" sz="1700">
              <a:solidFill>
                <a:srgbClr val="002E5E"/>
              </a:solidFill>
              <a:latin typeface="League Spartan" panose="000008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26677" y="5143500"/>
            <a:ext cx="133513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</a:pPr>
            <a:r>
              <a:rPr lang="en-US" sz="1700">
                <a:solidFill>
                  <a:srgbClr val="002E5E"/>
                </a:solidFill>
                <a:latin typeface="League Spartan" panose="00000800000000000000"/>
              </a:rPr>
              <a:t>BESAR SANTUNAN</a:t>
            </a:r>
            <a:endParaRPr lang="en-US" sz="1700">
              <a:solidFill>
                <a:srgbClr val="002E5E"/>
              </a:solidFill>
              <a:latin typeface="League Spartan" panose="000008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288611" y="7283590"/>
            <a:ext cx="25528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</a:pPr>
            <a:r>
              <a:rPr lang="en-US" sz="1700">
                <a:solidFill>
                  <a:srgbClr val="002E5E"/>
                </a:solidFill>
                <a:latin typeface="League Spartan" panose="00000800000000000000"/>
              </a:rPr>
              <a:t>KRITERIA PENENTUAN GUGUR TEWAS</a:t>
            </a:r>
            <a:endParaRPr lang="en-US" sz="1700">
              <a:solidFill>
                <a:srgbClr val="002E5E"/>
              </a:solidFill>
              <a:latin typeface="League Spartan" panose="000008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267454" y="8847997"/>
            <a:ext cx="11753091" cy="79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</a:pPr>
            <a:r>
              <a:rPr lang="en-US" sz="2100">
                <a:solidFill>
                  <a:srgbClr val="000000"/>
                </a:solidFill>
                <a:latin typeface="Cardo" panose="02020600000000000000"/>
              </a:rPr>
              <a:t>Proses Pengajuan Klaim di Kantor Cabang PT ASABRI (Persero) dan Pembayaran Melalui Mitra Bayar</a:t>
            </a:r>
            <a:endParaRPr lang="en-US" sz="2100">
              <a:solidFill>
                <a:srgbClr val="000000"/>
              </a:solidFill>
              <a:latin typeface="Cardo" panose="02020600000000000000"/>
            </a:endParaRPr>
          </a:p>
          <a:p>
            <a:pPr algn="ctr">
              <a:lnSpc>
                <a:spcPts val="3295"/>
              </a:lnSpc>
            </a:pPr>
            <a:r>
              <a:rPr lang="en-US" sz="2100">
                <a:solidFill>
                  <a:srgbClr val="000000"/>
                </a:solidFill>
                <a:latin typeface="Cardo" panose="02020600000000000000"/>
              </a:rPr>
              <a:t>PT ASABRI (Persero) Bank atau Pos</a:t>
            </a:r>
            <a:endParaRPr lang="en-US" sz="2100">
              <a:solidFill>
                <a:srgbClr val="000000"/>
              </a:solidFill>
              <a:latin typeface="Cardo" panose="020206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0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977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-49771"/>
            <a:ext cx="18288000" cy="10386542"/>
          </a:xfrm>
          <a:custGeom>
            <a:avLst/>
            <a:gdLst/>
            <a:ahLst/>
            <a:cxnLst/>
            <a:rect l="l" t="t" r="r" b="b"/>
            <a:pathLst>
              <a:path w="18288000" h="10386542">
                <a:moveTo>
                  <a:pt x="0" y="0"/>
                </a:moveTo>
                <a:lnTo>
                  <a:pt x="18288000" y="0"/>
                </a:lnTo>
                <a:lnTo>
                  <a:pt x="18288000" y="10386542"/>
                </a:lnTo>
                <a:lnTo>
                  <a:pt x="0" y="103865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</a:blip>
            <a:stretch>
              <a:fillRect t="-1713" r="-4428" b="-17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2309233" y="2493665"/>
            <a:ext cx="11920540" cy="3735060"/>
          </a:xfrm>
          <a:custGeom>
            <a:avLst/>
            <a:gdLst/>
            <a:ahLst/>
            <a:cxnLst/>
            <a:rect l="l" t="t" r="r" b="b"/>
            <a:pathLst>
              <a:path w="11920540" h="3735060">
                <a:moveTo>
                  <a:pt x="0" y="0"/>
                </a:moveTo>
                <a:lnTo>
                  <a:pt x="11920540" y="0"/>
                </a:lnTo>
                <a:lnTo>
                  <a:pt x="11920540" y="3735060"/>
                </a:lnTo>
                <a:lnTo>
                  <a:pt x="0" y="3735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906" b="-4906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5" name="slide4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H="1">
            <a:off x="16190705" y="9078345"/>
            <a:ext cx="103756" cy="103756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0" y="7945608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0" y="0"/>
                </a:moveTo>
                <a:lnTo>
                  <a:pt x="2579143" y="0"/>
                </a:lnTo>
                <a:lnTo>
                  <a:pt x="2579143" y="2341392"/>
                </a:lnTo>
                <a:lnTo>
                  <a:pt x="0" y="23413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2309233" y="6786368"/>
            <a:ext cx="12749649" cy="3159284"/>
          </a:xfrm>
          <a:custGeom>
            <a:avLst/>
            <a:gdLst/>
            <a:ahLst/>
            <a:cxnLst/>
            <a:rect l="l" t="t" r="r" b="b"/>
            <a:pathLst>
              <a:path w="12749649" h="3159284">
                <a:moveTo>
                  <a:pt x="0" y="0"/>
                </a:moveTo>
                <a:lnTo>
                  <a:pt x="12749649" y="0"/>
                </a:lnTo>
                <a:lnTo>
                  <a:pt x="12749649" y="3159283"/>
                </a:lnTo>
                <a:lnTo>
                  <a:pt x="0" y="31592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561" b="-156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028700" y="476250"/>
            <a:ext cx="724080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143" dirty="0" err="1">
                <a:solidFill>
                  <a:srgbClr val="00204E"/>
                </a:solidFill>
                <a:latin typeface="Inter 1 Bold" panose="020B0802030000000004"/>
              </a:rPr>
              <a:t>Manfaat</a:t>
            </a:r>
            <a:r>
              <a:rPr lang="en-US" sz="3600" spc="-143" dirty="0">
                <a:solidFill>
                  <a:srgbClr val="00204E"/>
                </a:solidFill>
                <a:latin typeface="Inter 1 Bold" panose="020B0802030000000004"/>
              </a:rPr>
              <a:t> </a:t>
            </a:r>
            <a:r>
              <a:rPr lang="en-US" sz="3600" spc="-143" dirty="0" err="1">
                <a:solidFill>
                  <a:srgbClr val="00204E"/>
                </a:solidFill>
                <a:latin typeface="Inter 1 Bold" panose="020B0802030000000004"/>
              </a:rPr>
              <a:t>Jaminan</a:t>
            </a:r>
            <a:r>
              <a:rPr lang="en-US" sz="3600" spc="-143" dirty="0">
                <a:solidFill>
                  <a:srgbClr val="00204E"/>
                </a:solidFill>
                <a:latin typeface="Inter 1 Bold" panose="020B0802030000000004"/>
              </a:rPr>
              <a:t> </a:t>
            </a:r>
            <a:r>
              <a:rPr lang="en-US" sz="3600" spc="-143" dirty="0" err="1">
                <a:solidFill>
                  <a:srgbClr val="00204E"/>
                </a:solidFill>
                <a:latin typeface="Inter 1 Bold" panose="020B0802030000000004"/>
              </a:rPr>
              <a:t>Kematian</a:t>
            </a:r>
            <a:r>
              <a:rPr lang="en-US" sz="3600" spc="-143" dirty="0">
                <a:solidFill>
                  <a:srgbClr val="00204E"/>
                </a:solidFill>
                <a:latin typeface="Inter 1 Bold" panose="020B0802030000000004"/>
              </a:rPr>
              <a:t> (</a:t>
            </a:r>
            <a:r>
              <a:rPr lang="en-US" sz="3600" spc="-143" dirty="0" err="1">
                <a:solidFill>
                  <a:srgbClr val="00204E"/>
                </a:solidFill>
                <a:latin typeface="Inter 1 Bold" panose="020B0802030000000004"/>
              </a:rPr>
              <a:t>JKm</a:t>
            </a:r>
            <a:r>
              <a:rPr lang="en-US" sz="3600" spc="-143" dirty="0">
                <a:solidFill>
                  <a:srgbClr val="00204E"/>
                </a:solidFill>
                <a:latin typeface="Inter 1 Bold" panose="020B0802030000000004"/>
              </a:rPr>
              <a:t>)</a:t>
            </a:r>
            <a:endParaRPr lang="en-US" sz="3600" spc="-143" dirty="0">
              <a:solidFill>
                <a:srgbClr val="00204E"/>
              </a:solidFill>
              <a:latin typeface="Inter 1 Bold" panose="020B08020300000000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1198265"/>
            <a:ext cx="1623060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 spc="-119">
                <a:solidFill>
                  <a:srgbClr val="000000"/>
                </a:solidFill>
                <a:latin typeface="Open Sans Bold" panose="020B0806030504020204"/>
              </a:rPr>
              <a:t>Jaminan Kematian adalah perlindungan atas risiko kematian bukan akibat kecelakaan kerja dan bukan karena dinas khusus.</a:t>
            </a:r>
            <a:endParaRPr lang="en-US" sz="3000" spc="-119">
              <a:solidFill>
                <a:srgbClr val="000000"/>
              </a:solidFill>
              <a:latin typeface="Open Sans Bold" panose="020B0806030504020204"/>
            </a:endParaRPr>
          </a:p>
        </p:txBody>
      </p:sp>
      <p:sp>
        <p:nvSpPr>
          <p:cNvPr id="9" name="Freeform 9"/>
          <p:cNvSpPr/>
          <p:nvPr/>
        </p:nvSpPr>
        <p:spPr>
          <a:xfrm flipV="1">
            <a:off x="0" y="-581152"/>
            <a:ext cx="2967354" cy="2693817"/>
          </a:xfrm>
          <a:custGeom>
            <a:avLst/>
            <a:gdLst/>
            <a:ahLst/>
            <a:cxnLst/>
            <a:rect l="l" t="t" r="r" b="b"/>
            <a:pathLst>
              <a:path w="2967354" h="2693817">
                <a:moveTo>
                  <a:pt x="0" y="2693817"/>
                </a:moveTo>
                <a:lnTo>
                  <a:pt x="2967354" y="2693817"/>
                </a:lnTo>
                <a:lnTo>
                  <a:pt x="2967354" y="0"/>
                </a:lnTo>
                <a:lnTo>
                  <a:pt x="0" y="0"/>
                </a:lnTo>
                <a:lnTo>
                  <a:pt x="0" y="269381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flipH="1" flipV="1">
            <a:off x="15708857" y="0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2579143" y="2341392"/>
                </a:moveTo>
                <a:lnTo>
                  <a:pt x="0" y="2341392"/>
                </a:lnTo>
                <a:lnTo>
                  <a:pt x="0" y="0"/>
                </a:lnTo>
                <a:lnTo>
                  <a:pt x="2579143" y="0"/>
                </a:lnTo>
                <a:lnTo>
                  <a:pt x="2579143" y="234139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15708857" y="7945608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2579143" y="0"/>
                </a:moveTo>
                <a:lnTo>
                  <a:pt x="0" y="0"/>
                </a:lnTo>
                <a:lnTo>
                  <a:pt x="0" y="2341392"/>
                </a:lnTo>
                <a:lnTo>
                  <a:pt x="2579143" y="2341392"/>
                </a:lnTo>
                <a:lnTo>
                  <a:pt x="257914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3727280">
            <a:off x="8282476" y="5830220"/>
            <a:ext cx="803164" cy="191229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99894" y="5981075"/>
            <a:ext cx="4601906" cy="58039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 err="1">
                <a:solidFill>
                  <a:srgbClr val="000000"/>
                </a:solidFill>
                <a:latin typeface="Open Sans Extra Bold" panose="020B0906030804020204"/>
              </a:rPr>
              <a:t>Bantuan</a:t>
            </a:r>
            <a:r>
              <a:rPr lang="en-US" sz="3400" dirty="0">
                <a:solidFill>
                  <a:srgbClr val="000000"/>
                </a:solidFill>
                <a:latin typeface="Open Sans Extra Bold" panose="020B0906030804020204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Extra Bold" panose="020B0906030804020204"/>
              </a:rPr>
              <a:t>Beasiswa</a:t>
            </a:r>
            <a:endParaRPr lang="en-US" sz="3400" dirty="0">
              <a:solidFill>
                <a:srgbClr val="000000"/>
              </a:solidFill>
              <a:latin typeface="Open Sans Extra Bold" panose="020B09060308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9771"/>
            <a:ext cx="18288000" cy="10386542"/>
          </a:xfrm>
          <a:custGeom>
            <a:avLst/>
            <a:gdLst/>
            <a:ahLst/>
            <a:cxnLst/>
            <a:rect l="l" t="t" r="r" b="b"/>
            <a:pathLst>
              <a:path w="18288000" h="10386542">
                <a:moveTo>
                  <a:pt x="0" y="0"/>
                </a:moveTo>
                <a:lnTo>
                  <a:pt x="18288000" y="0"/>
                </a:lnTo>
                <a:lnTo>
                  <a:pt x="18288000" y="10386542"/>
                </a:lnTo>
                <a:lnTo>
                  <a:pt x="0" y="10386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t="-1713" r="-4428" b="-17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-4977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9" name="Freeform 109"/>
          <p:cNvSpPr/>
          <p:nvPr/>
        </p:nvSpPr>
        <p:spPr>
          <a:xfrm flipV="1">
            <a:off x="91352" y="-287946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0" y="2341392"/>
                </a:moveTo>
                <a:lnTo>
                  <a:pt x="2579142" y="2341392"/>
                </a:lnTo>
                <a:lnTo>
                  <a:pt x="2579142" y="0"/>
                </a:lnTo>
                <a:lnTo>
                  <a:pt x="0" y="0"/>
                </a:lnTo>
                <a:lnTo>
                  <a:pt x="0" y="23413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10" name="slide8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V="1">
            <a:off x="889600" y="903827"/>
            <a:ext cx="45719" cy="486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92203" y="10536849"/>
            <a:ext cx="15757916" cy="865011"/>
            <a:chOff x="0" y="0"/>
            <a:chExt cx="4639733" cy="2546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39733" cy="254692"/>
            </a:xfrm>
            <a:custGeom>
              <a:avLst/>
              <a:gdLst/>
              <a:ahLst/>
              <a:cxnLst/>
              <a:rect l="l" t="t" r="r" b="b"/>
              <a:pathLst>
                <a:path w="4639733" h="254692">
                  <a:moveTo>
                    <a:pt x="0" y="0"/>
                  </a:moveTo>
                  <a:lnTo>
                    <a:pt x="4639733" y="0"/>
                  </a:lnTo>
                  <a:lnTo>
                    <a:pt x="4639733" y="254692"/>
                  </a:lnTo>
                  <a:lnTo>
                    <a:pt x="0" y="254692"/>
                  </a:lnTo>
                  <a:close/>
                </a:path>
              </a:pathLst>
            </a:custGeom>
            <a:solidFill>
              <a:srgbClr val="C7D0D8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Freeform 6"/>
          <p:cNvSpPr/>
          <p:nvPr/>
        </p:nvSpPr>
        <p:spPr>
          <a:xfrm>
            <a:off x="892203" y="10141179"/>
            <a:ext cx="3556582" cy="791339"/>
          </a:xfrm>
          <a:custGeom>
            <a:avLst/>
            <a:gdLst/>
            <a:ahLst/>
            <a:cxnLst/>
            <a:rect l="l" t="t" r="r" b="b"/>
            <a:pathLst>
              <a:path w="3556582" h="791339">
                <a:moveTo>
                  <a:pt x="0" y="0"/>
                </a:moveTo>
                <a:lnTo>
                  <a:pt x="3556582" y="0"/>
                </a:lnTo>
                <a:lnTo>
                  <a:pt x="3556582" y="791339"/>
                </a:lnTo>
                <a:lnTo>
                  <a:pt x="0" y="7913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>
            <a:off x="13093538" y="10141179"/>
            <a:ext cx="3556582" cy="791339"/>
          </a:xfrm>
          <a:custGeom>
            <a:avLst/>
            <a:gdLst/>
            <a:ahLst/>
            <a:cxnLst/>
            <a:rect l="l" t="t" r="r" b="b"/>
            <a:pathLst>
              <a:path w="3556582" h="791339">
                <a:moveTo>
                  <a:pt x="3556582" y="0"/>
                </a:moveTo>
                <a:lnTo>
                  <a:pt x="0" y="0"/>
                </a:lnTo>
                <a:lnTo>
                  <a:pt x="0" y="791339"/>
                </a:lnTo>
                <a:lnTo>
                  <a:pt x="3556582" y="791339"/>
                </a:lnTo>
                <a:lnTo>
                  <a:pt x="355658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590918" y="2380954"/>
            <a:ext cx="17991733" cy="6145806"/>
            <a:chOff x="0" y="0"/>
            <a:chExt cx="23988978" cy="8194409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2788782">
              <a:off x="2538837" y="6142493"/>
              <a:ext cx="1876064" cy="1624672"/>
              <a:chOff x="0" y="0"/>
              <a:chExt cx="6350000" cy="54991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C7D0D8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 rot="2788782">
              <a:off x="7721447" y="6142493"/>
              <a:ext cx="1876064" cy="1624672"/>
              <a:chOff x="0" y="0"/>
              <a:chExt cx="6350000" cy="5499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C7D0D8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 rot="2788782">
              <a:off x="12910689" y="6142493"/>
              <a:ext cx="1876064" cy="1624672"/>
              <a:chOff x="0" y="0"/>
              <a:chExt cx="6350000" cy="54991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C7D0D8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 rot="2788782">
              <a:off x="18124021" y="6142493"/>
              <a:ext cx="1876064" cy="1624672"/>
              <a:chOff x="0" y="0"/>
              <a:chExt cx="6350000" cy="54991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C7D0D8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5672738" y="4938288"/>
              <a:ext cx="1751753" cy="834272"/>
            </a:xfrm>
            <a:custGeom>
              <a:avLst/>
              <a:gdLst/>
              <a:ahLst/>
              <a:cxnLst/>
              <a:rect l="l" t="t" r="r" b="b"/>
              <a:pathLst>
                <a:path w="1751753" h="834272">
                  <a:moveTo>
                    <a:pt x="0" y="0"/>
                  </a:moveTo>
                  <a:lnTo>
                    <a:pt x="1751752" y="0"/>
                  </a:lnTo>
                  <a:lnTo>
                    <a:pt x="1751752" y="834272"/>
                  </a:lnTo>
                  <a:lnTo>
                    <a:pt x="0" y="834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0861979" y="4938288"/>
              <a:ext cx="1751753" cy="834272"/>
            </a:xfrm>
            <a:custGeom>
              <a:avLst/>
              <a:gdLst/>
              <a:ahLst/>
              <a:cxnLst/>
              <a:rect l="l" t="t" r="r" b="b"/>
              <a:pathLst>
                <a:path w="1751753" h="834272">
                  <a:moveTo>
                    <a:pt x="0" y="0"/>
                  </a:moveTo>
                  <a:lnTo>
                    <a:pt x="1751753" y="0"/>
                  </a:lnTo>
                  <a:lnTo>
                    <a:pt x="1751753" y="834272"/>
                  </a:lnTo>
                  <a:lnTo>
                    <a:pt x="0" y="834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6047694" y="4938288"/>
              <a:ext cx="1751753" cy="834272"/>
            </a:xfrm>
            <a:custGeom>
              <a:avLst/>
              <a:gdLst/>
              <a:ahLst/>
              <a:cxnLst/>
              <a:rect l="l" t="t" r="r" b="b"/>
              <a:pathLst>
                <a:path w="1751753" h="834272">
                  <a:moveTo>
                    <a:pt x="0" y="0"/>
                  </a:moveTo>
                  <a:lnTo>
                    <a:pt x="1751752" y="0"/>
                  </a:lnTo>
                  <a:lnTo>
                    <a:pt x="1751752" y="834272"/>
                  </a:lnTo>
                  <a:lnTo>
                    <a:pt x="0" y="834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3504487" y="2528018"/>
              <a:ext cx="3401401" cy="4877981"/>
              <a:chOff x="0" y="0"/>
              <a:chExt cx="4430876" cy="635436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430876" cy="6354363"/>
              </a:xfrm>
              <a:custGeom>
                <a:avLst/>
                <a:gdLst/>
                <a:ahLst/>
                <a:cxnLst/>
                <a:rect l="l" t="t" r="r" b="b"/>
                <a:pathLst>
                  <a:path w="4430876" h="6354363">
                    <a:moveTo>
                      <a:pt x="4126076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049563"/>
                    </a:lnTo>
                    <a:cubicBezTo>
                      <a:pt x="0" y="6218473"/>
                      <a:pt x="135890" y="6354363"/>
                      <a:pt x="304800" y="6354363"/>
                    </a:cubicBezTo>
                    <a:lnTo>
                      <a:pt x="4126076" y="6354363"/>
                    </a:lnTo>
                    <a:cubicBezTo>
                      <a:pt x="4294986" y="6354363"/>
                      <a:pt x="4430876" y="6218473"/>
                      <a:pt x="4430876" y="6049563"/>
                    </a:cubicBezTo>
                    <a:lnTo>
                      <a:pt x="4430876" y="304800"/>
                    </a:lnTo>
                    <a:cubicBezTo>
                      <a:pt x="4430876" y="135890"/>
                      <a:pt x="4294986" y="0"/>
                      <a:pt x="4126076" y="0"/>
                    </a:cubicBezTo>
                    <a:close/>
                  </a:path>
                </a:pathLst>
              </a:custGeom>
              <a:solidFill>
                <a:srgbClr val="6D597A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0" y="4274508"/>
              <a:ext cx="4177452" cy="2161831"/>
            </a:xfrm>
            <a:custGeom>
              <a:avLst/>
              <a:gdLst/>
              <a:ahLst/>
              <a:cxnLst/>
              <a:rect l="l" t="t" r="r" b="b"/>
              <a:pathLst>
                <a:path w="4177452" h="2161831">
                  <a:moveTo>
                    <a:pt x="0" y="0"/>
                  </a:moveTo>
                  <a:lnTo>
                    <a:pt x="4177452" y="0"/>
                  </a:lnTo>
                  <a:lnTo>
                    <a:pt x="4177452" y="2161831"/>
                  </a:lnTo>
                  <a:lnTo>
                    <a:pt x="0" y="2161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9811526" y="4274508"/>
              <a:ext cx="4177452" cy="2161831"/>
            </a:xfrm>
            <a:custGeom>
              <a:avLst/>
              <a:gdLst/>
              <a:ahLst/>
              <a:cxnLst/>
              <a:rect l="l" t="t" r="r" b="b"/>
              <a:pathLst>
                <a:path w="4177452" h="2161831">
                  <a:moveTo>
                    <a:pt x="0" y="0"/>
                  </a:moveTo>
                  <a:lnTo>
                    <a:pt x="4177452" y="0"/>
                  </a:lnTo>
                  <a:lnTo>
                    <a:pt x="4177452" y="2161831"/>
                  </a:lnTo>
                  <a:lnTo>
                    <a:pt x="0" y="2161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8687097" y="2528018"/>
              <a:ext cx="3401401" cy="4877981"/>
              <a:chOff x="0" y="0"/>
              <a:chExt cx="4430876" cy="635436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430876" cy="6354363"/>
              </a:xfrm>
              <a:custGeom>
                <a:avLst/>
                <a:gdLst/>
                <a:ahLst/>
                <a:cxnLst/>
                <a:rect l="l" t="t" r="r" b="b"/>
                <a:pathLst>
                  <a:path w="4430876" h="6354363">
                    <a:moveTo>
                      <a:pt x="4126076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049563"/>
                    </a:lnTo>
                    <a:cubicBezTo>
                      <a:pt x="0" y="6218473"/>
                      <a:pt x="135890" y="6354363"/>
                      <a:pt x="304800" y="6354363"/>
                    </a:cubicBezTo>
                    <a:lnTo>
                      <a:pt x="4126076" y="6354363"/>
                    </a:lnTo>
                    <a:cubicBezTo>
                      <a:pt x="4294986" y="6354363"/>
                      <a:pt x="4430876" y="6218473"/>
                      <a:pt x="4430876" y="6049563"/>
                    </a:cubicBezTo>
                    <a:lnTo>
                      <a:pt x="4430876" y="304800"/>
                    </a:lnTo>
                    <a:cubicBezTo>
                      <a:pt x="4430876" y="135890"/>
                      <a:pt x="4294986" y="0"/>
                      <a:pt x="4126076" y="0"/>
                    </a:cubicBezTo>
                    <a:close/>
                  </a:path>
                </a:pathLst>
              </a:custGeom>
              <a:solidFill>
                <a:srgbClr val="6D597A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3876338" y="2528018"/>
              <a:ext cx="3401401" cy="4877981"/>
              <a:chOff x="0" y="0"/>
              <a:chExt cx="4430876" cy="635436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430876" cy="6354363"/>
              </a:xfrm>
              <a:custGeom>
                <a:avLst/>
                <a:gdLst/>
                <a:ahLst/>
                <a:cxnLst/>
                <a:rect l="l" t="t" r="r" b="b"/>
                <a:pathLst>
                  <a:path w="4430876" h="6354363">
                    <a:moveTo>
                      <a:pt x="4126076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049563"/>
                    </a:lnTo>
                    <a:cubicBezTo>
                      <a:pt x="0" y="6218473"/>
                      <a:pt x="135890" y="6354363"/>
                      <a:pt x="304800" y="6354363"/>
                    </a:cubicBezTo>
                    <a:lnTo>
                      <a:pt x="4126076" y="6354363"/>
                    </a:lnTo>
                    <a:cubicBezTo>
                      <a:pt x="4294986" y="6354363"/>
                      <a:pt x="4430876" y="6218473"/>
                      <a:pt x="4430876" y="6049563"/>
                    </a:cubicBezTo>
                    <a:lnTo>
                      <a:pt x="4430876" y="304800"/>
                    </a:lnTo>
                    <a:cubicBezTo>
                      <a:pt x="4430876" y="135890"/>
                      <a:pt x="4294986" y="0"/>
                      <a:pt x="4126076" y="0"/>
                    </a:cubicBezTo>
                    <a:close/>
                  </a:path>
                </a:pathLst>
              </a:custGeom>
              <a:solidFill>
                <a:srgbClr val="6D597A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19062053" y="2528018"/>
              <a:ext cx="3401401" cy="4877981"/>
              <a:chOff x="0" y="0"/>
              <a:chExt cx="4430876" cy="635436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430876" cy="6354363"/>
              </a:xfrm>
              <a:custGeom>
                <a:avLst/>
                <a:gdLst/>
                <a:ahLst/>
                <a:cxnLst/>
                <a:rect l="l" t="t" r="r" b="b"/>
                <a:pathLst>
                  <a:path w="4430876" h="6354363">
                    <a:moveTo>
                      <a:pt x="4126076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049563"/>
                    </a:lnTo>
                    <a:cubicBezTo>
                      <a:pt x="0" y="6218473"/>
                      <a:pt x="135890" y="6354363"/>
                      <a:pt x="304800" y="6354363"/>
                    </a:cubicBezTo>
                    <a:lnTo>
                      <a:pt x="4126076" y="6354363"/>
                    </a:lnTo>
                    <a:cubicBezTo>
                      <a:pt x="4294986" y="6354363"/>
                      <a:pt x="4430876" y="6218473"/>
                      <a:pt x="4430876" y="6049563"/>
                    </a:cubicBezTo>
                    <a:lnTo>
                      <a:pt x="4430876" y="304800"/>
                    </a:lnTo>
                    <a:cubicBezTo>
                      <a:pt x="4430876" y="135890"/>
                      <a:pt x="4294986" y="0"/>
                      <a:pt x="4126076" y="0"/>
                    </a:cubicBezTo>
                    <a:close/>
                  </a:path>
                </a:pathLst>
              </a:custGeom>
              <a:solidFill>
                <a:srgbClr val="6D597A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3504487" y="836324"/>
              <a:ext cx="3401401" cy="6569675"/>
              <a:chOff x="0" y="0"/>
              <a:chExt cx="4430876" cy="855806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430876" cy="8558069"/>
              </a:xfrm>
              <a:custGeom>
                <a:avLst/>
                <a:gdLst/>
                <a:ahLst/>
                <a:cxnLst/>
                <a:rect l="l" t="t" r="r" b="b"/>
                <a:pathLst>
                  <a:path w="4430876" h="8558069">
                    <a:moveTo>
                      <a:pt x="4126076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8253269"/>
                    </a:lnTo>
                    <a:cubicBezTo>
                      <a:pt x="0" y="8422179"/>
                      <a:pt x="135890" y="8558069"/>
                      <a:pt x="304800" y="8558069"/>
                    </a:cubicBezTo>
                    <a:lnTo>
                      <a:pt x="4126076" y="8558069"/>
                    </a:lnTo>
                    <a:cubicBezTo>
                      <a:pt x="4294986" y="8558069"/>
                      <a:pt x="4430876" y="8422179"/>
                      <a:pt x="4430876" y="8253269"/>
                    </a:cubicBezTo>
                    <a:lnTo>
                      <a:pt x="4430876" y="304800"/>
                    </a:lnTo>
                    <a:cubicBezTo>
                      <a:pt x="4430876" y="135890"/>
                      <a:pt x="4294986" y="0"/>
                      <a:pt x="4126076" y="0"/>
                    </a:cubicBezTo>
                    <a:close/>
                  </a:path>
                </a:pathLst>
              </a:custGeom>
              <a:solidFill>
                <a:srgbClr val="6D597A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8687097" y="1169041"/>
              <a:ext cx="3401401" cy="6236958"/>
              <a:chOff x="0" y="0"/>
              <a:chExt cx="4430876" cy="812465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430876" cy="8124651"/>
              </a:xfrm>
              <a:custGeom>
                <a:avLst/>
                <a:gdLst/>
                <a:ahLst/>
                <a:cxnLst/>
                <a:rect l="l" t="t" r="r" b="b"/>
                <a:pathLst>
                  <a:path w="4430876" h="8124651">
                    <a:moveTo>
                      <a:pt x="4126076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7819851"/>
                    </a:lnTo>
                    <a:cubicBezTo>
                      <a:pt x="0" y="7988761"/>
                      <a:pt x="135890" y="8124651"/>
                      <a:pt x="304800" y="8124651"/>
                    </a:cubicBezTo>
                    <a:lnTo>
                      <a:pt x="4126076" y="8124651"/>
                    </a:lnTo>
                    <a:cubicBezTo>
                      <a:pt x="4294986" y="8124651"/>
                      <a:pt x="4430876" y="7988761"/>
                      <a:pt x="4430876" y="7819851"/>
                    </a:cubicBezTo>
                    <a:lnTo>
                      <a:pt x="4430876" y="304800"/>
                    </a:lnTo>
                    <a:cubicBezTo>
                      <a:pt x="4430876" y="135890"/>
                      <a:pt x="4294986" y="0"/>
                      <a:pt x="4126076" y="0"/>
                    </a:cubicBezTo>
                    <a:close/>
                  </a:path>
                </a:pathLst>
              </a:custGeom>
              <a:solidFill>
                <a:srgbClr val="38A3A5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3876338" y="1169041"/>
              <a:ext cx="3401401" cy="6236958"/>
              <a:chOff x="0" y="0"/>
              <a:chExt cx="4430876" cy="8124651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4430876" cy="8124651"/>
              </a:xfrm>
              <a:custGeom>
                <a:avLst/>
                <a:gdLst/>
                <a:ahLst/>
                <a:cxnLst/>
                <a:rect l="l" t="t" r="r" b="b"/>
                <a:pathLst>
                  <a:path w="4430876" h="8124651">
                    <a:moveTo>
                      <a:pt x="4126076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7819851"/>
                    </a:lnTo>
                    <a:cubicBezTo>
                      <a:pt x="0" y="7988761"/>
                      <a:pt x="135890" y="8124651"/>
                      <a:pt x="304800" y="8124651"/>
                    </a:cubicBezTo>
                    <a:lnTo>
                      <a:pt x="4126076" y="8124651"/>
                    </a:lnTo>
                    <a:cubicBezTo>
                      <a:pt x="4294986" y="8124651"/>
                      <a:pt x="4430876" y="7988761"/>
                      <a:pt x="4430876" y="7819851"/>
                    </a:cubicBezTo>
                    <a:lnTo>
                      <a:pt x="4430876" y="304800"/>
                    </a:lnTo>
                    <a:cubicBezTo>
                      <a:pt x="4430876" y="135890"/>
                      <a:pt x="4294986" y="0"/>
                      <a:pt x="4126076" y="0"/>
                    </a:cubicBezTo>
                    <a:close/>
                  </a:path>
                </a:pathLst>
              </a:custGeom>
              <a:solidFill>
                <a:srgbClr val="E05A47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9062053" y="2528018"/>
              <a:ext cx="3401401" cy="4877981"/>
              <a:chOff x="0" y="0"/>
              <a:chExt cx="4430876" cy="635436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430876" cy="6354363"/>
              </a:xfrm>
              <a:custGeom>
                <a:avLst/>
                <a:gdLst/>
                <a:ahLst/>
                <a:cxnLst/>
                <a:rect l="l" t="t" r="r" b="b"/>
                <a:pathLst>
                  <a:path w="4430876" h="6354363">
                    <a:moveTo>
                      <a:pt x="4126076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049563"/>
                    </a:lnTo>
                    <a:cubicBezTo>
                      <a:pt x="0" y="6218473"/>
                      <a:pt x="135890" y="6354363"/>
                      <a:pt x="304800" y="6354363"/>
                    </a:cubicBezTo>
                    <a:lnTo>
                      <a:pt x="4126076" y="6354363"/>
                    </a:lnTo>
                    <a:cubicBezTo>
                      <a:pt x="4294986" y="6354363"/>
                      <a:pt x="4430876" y="6218473"/>
                      <a:pt x="4430876" y="6049563"/>
                    </a:cubicBezTo>
                    <a:lnTo>
                      <a:pt x="4430876" y="304800"/>
                    </a:lnTo>
                    <a:cubicBezTo>
                      <a:pt x="4430876" y="135890"/>
                      <a:pt x="4294986" y="0"/>
                      <a:pt x="4126076" y="0"/>
                    </a:cubicBezTo>
                    <a:close/>
                  </a:path>
                </a:pathLst>
              </a:custGeom>
              <a:solidFill>
                <a:srgbClr val="EAAC8B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2241880" y="2161292"/>
              <a:ext cx="4458938" cy="5285140"/>
              <a:chOff x="0" y="0"/>
              <a:chExt cx="5361014" cy="6354363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5361013" cy="6354363"/>
              </a:xfrm>
              <a:custGeom>
                <a:avLst/>
                <a:gdLst/>
                <a:ahLst/>
                <a:cxnLst/>
                <a:rect l="l" t="t" r="r" b="b"/>
                <a:pathLst>
                  <a:path w="5361013" h="6354363">
                    <a:moveTo>
                      <a:pt x="5056213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049563"/>
                    </a:lnTo>
                    <a:cubicBezTo>
                      <a:pt x="0" y="6218473"/>
                      <a:pt x="135890" y="6354363"/>
                      <a:pt x="304800" y="6354363"/>
                    </a:cubicBezTo>
                    <a:lnTo>
                      <a:pt x="5056213" y="6354363"/>
                    </a:lnTo>
                    <a:cubicBezTo>
                      <a:pt x="5225124" y="6354363"/>
                      <a:pt x="5361013" y="6218473"/>
                      <a:pt x="5361013" y="6049563"/>
                    </a:cubicBezTo>
                    <a:lnTo>
                      <a:pt x="5361013" y="304800"/>
                    </a:lnTo>
                    <a:cubicBezTo>
                      <a:pt x="5361013" y="135890"/>
                      <a:pt x="5225124" y="0"/>
                      <a:pt x="50562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7424490" y="2161292"/>
              <a:ext cx="4458938" cy="5285140"/>
              <a:chOff x="0" y="0"/>
              <a:chExt cx="5361014" cy="6354363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361013" cy="6354363"/>
              </a:xfrm>
              <a:custGeom>
                <a:avLst/>
                <a:gdLst/>
                <a:ahLst/>
                <a:cxnLst/>
                <a:rect l="l" t="t" r="r" b="b"/>
                <a:pathLst>
                  <a:path w="5361013" h="6354363">
                    <a:moveTo>
                      <a:pt x="5056213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049563"/>
                    </a:lnTo>
                    <a:cubicBezTo>
                      <a:pt x="0" y="6218473"/>
                      <a:pt x="135890" y="6354363"/>
                      <a:pt x="304800" y="6354363"/>
                    </a:cubicBezTo>
                    <a:lnTo>
                      <a:pt x="5056213" y="6354363"/>
                    </a:lnTo>
                    <a:cubicBezTo>
                      <a:pt x="5225124" y="6354363"/>
                      <a:pt x="5361013" y="6218473"/>
                      <a:pt x="5361013" y="6049563"/>
                    </a:cubicBezTo>
                    <a:lnTo>
                      <a:pt x="5361013" y="304800"/>
                    </a:lnTo>
                    <a:cubicBezTo>
                      <a:pt x="5361013" y="135890"/>
                      <a:pt x="5225124" y="0"/>
                      <a:pt x="50562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2613732" y="2161292"/>
              <a:ext cx="4458938" cy="5285140"/>
              <a:chOff x="0" y="0"/>
              <a:chExt cx="5361014" cy="6354363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5361013" cy="6354363"/>
              </a:xfrm>
              <a:custGeom>
                <a:avLst/>
                <a:gdLst/>
                <a:ahLst/>
                <a:cxnLst/>
                <a:rect l="l" t="t" r="r" b="b"/>
                <a:pathLst>
                  <a:path w="5361013" h="6354363">
                    <a:moveTo>
                      <a:pt x="5056213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049563"/>
                    </a:lnTo>
                    <a:cubicBezTo>
                      <a:pt x="0" y="6218473"/>
                      <a:pt x="135890" y="6354363"/>
                      <a:pt x="304800" y="6354363"/>
                    </a:cubicBezTo>
                    <a:lnTo>
                      <a:pt x="5056213" y="6354363"/>
                    </a:lnTo>
                    <a:cubicBezTo>
                      <a:pt x="5225124" y="6354363"/>
                      <a:pt x="5361013" y="6218473"/>
                      <a:pt x="5361013" y="6049563"/>
                    </a:cubicBezTo>
                    <a:lnTo>
                      <a:pt x="5361013" y="304800"/>
                    </a:lnTo>
                    <a:cubicBezTo>
                      <a:pt x="5361013" y="135890"/>
                      <a:pt x="5225124" y="0"/>
                      <a:pt x="50562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17799446" y="2161292"/>
              <a:ext cx="4458938" cy="5285140"/>
              <a:chOff x="0" y="0"/>
              <a:chExt cx="5361014" cy="6354363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5361013" cy="6354363"/>
              </a:xfrm>
              <a:custGeom>
                <a:avLst/>
                <a:gdLst/>
                <a:ahLst/>
                <a:cxnLst/>
                <a:rect l="l" t="t" r="r" b="b"/>
                <a:pathLst>
                  <a:path w="5361013" h="6354363">
                    <a:moveTo>
                      <a:pt x="5056213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6049563"/>
                    </a:lnTo>
                    <a:cubicBezTo>
                      <a:pt x="0" y="6218473"/>
                      <a:pt x="135890" y="6354363"/>
                      <a:pt x="304800" y="6354363"/>
                    </a:cubicBezTo>
                    <a:lnTo>
                      <a:pt x="5056213" y="6354363"/>
                    </a:lnTo>
                    <a:cubicBezTo>
                      <a:pt x="5225124" y="6354363"/>
                      <a:pt x="5361013" y="6218473"/>
                      <a:pt x="5361013" y="6049563"/>
                    </a:cubicBezTo>
                    <a:lnTo>
                      <a:pt x="5361013" y="304800"/>
                    </a:lnTo>
                    <a:cubicBezTo>
                      <a:pt x="5361013" y="135890"/>
                      <a:pt x="5225124" y="0"/>
                      <a:pt x="50562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2241880" y="750699"/>
              <a:ext cx="4458938" cy="6695733"/>
              <a:chOff x="0" y="0"/>
              <a:chExt cx="5361014" cy="805032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5361013" cy="8050329"/>
              </a:xfrm>
              <a:custGeom>
                <a:avLst/>
                <a:gdLst/>
                <a:ahLst/>
                <a:cxnLst/>
                <a:rect l="l" t="t" r="r" b="b"/>
                <a:pathLst>
                  <a:path w="5361013" h="8050329">
                    <a:moveTo>
                      <a:pt x="5056213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7745529"/>
                    </a:lnTo>
                    <a:cubicBezTo>
                      <a:pt x="0" y="7914439"/>
                      <a:pt x="135890" y="8050329"/>
                      <a:pt x="304800" y="8050329"/>
                    </a:cubicBezTo>
                    <a:lnTo>
                      <a:pt x="5056213" y="8050329"/>
                    </a:lnTo>
                    <a:cubicBezTo>
                      <a:pt x="5225124" y="8050329"/>
                      <a:pt x="5361013" y="7914439"/>
                      <a:pt x="5361013" y="7745529"/>
                    </a:cubicBezTo>
                    <a:lnTo>
                      <a:pt x="5361013" y="304800"/>
                    </a:lnTo>
                    <a:cubicBezTo>
                      <a:pt x="5361013" y="135890"/>
                      <a:pt x="5225124" y="0"/>
                      <a:pt x="50562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7424490" y="750699"/>
              <a:ext cx="4458938" cy="6695733"/>
              <a:chOff x="0" y="0"/>
              <a:chExt cx="5361014" cy="8050328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5361013" cy="8050329"/>
              </a:xfrm>
              <a:custGeom>
                <a:avLst/>
                <a:gdLst/>
                <a:ahLst/>
                <a:cxnLst/>
                <a:rect l="l" t="t" r="r" b="b"/>
                <a:pathLst>
                  <a:path w="5361013" h="8050329">
                    <a:moveTo>
                      <a:pt x="5056213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7745529"/>
                    </a:lnTo>
                    <a:cubicBezTo>
                      <a:pt x="0" y="7914439"/>
                      <a:pt x="135890" y="8050329"/>
                      <a:pt x="304800" y="8050329"/>
                    </a:cubicBezTo>
                    <a:lnTo>
                      <a:pt x="5056213" y="8050329"/>
                    </a:lnTo>
                    <a:cubicBezTo>
                      <a:pt x="5225124" y="8050329"/>
                      <a:pt x="5361013" y="7914439"/>
                      <a:pt x="5361013" y="7745529"/>
                    </a:cubicBezTo>
                    <a:lnTo>
                      <a:pt x="5361013" y="304800"/>
                    </a:lnTo>
                    <a:cubicBezTo>
                      <a:pt x="5361013" y="135890"/>
                      <a:pt x="5225124" y="0"/>
                      <a:pt x="50562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2613732" y="836324"/>
              <a:ext cx="4458938" cy="6610109"/>
              <a:chOff x="0" y="0"/>
              <a:chExt cx="5361014" cy="794738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361013" cy="7947382"/>
              </a:xfrm>
              <a:custGeom>
                <a:avLst/>
                <a:gdLst/>
                <a:ahLst/>
                <a:cxnLst/>
                <a:rect l="l" t="t" r="r" b="b"/>
                <a:pathLst>
                  <a:path w="5361013" h="7947382">
                    <a:moveTo>
                      <a:pt x="5056213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7642582"/>
                    </a:lnTo>
                    <a:cubicBezTo>
                      <a:pt x="0" y="7811491"/>
                      <a:pt x="135890" y="7947382"/>
                      <a:pt x="304800" y="7947382"/>
                    </a:cubicBezTo>
                    <a:lnTo>
                      <a:pt x="5056213" y="7947382"/>
                    </a:lnTo>
                    <a:cubicBezTo>
                      <a:pt x="5225124" y="7947382"/>
                      <a:pt x="5361013" y="7811491"/>
                      <a:pt x="5361013" y="7642582"/>
                    </a:cubicBezTo>
                    <a:lnTo>
                      <a:pt x="5361013" y="304800"/>
                    </a:lnTo>
                    <a:cubicBezTo>
                      <a:pt x="5361013" y="135890"/>
                      <a:pt x="5225124" y="0"/>
                      <a:pt x="50562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17799446" y="750699"/>
              <a:ext cx="4458938" cy="6695733"/>
              <a:chOff x="0" y="0"/>
              <a:chExt cx="5361014" cy="8050328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5361013" cy="8050329"/>
              </a:xfrm>
              <a:custGeom>
                <a:avLst/>
                <a:gdLst/>
                <a:ahLst/>
                <a:cxnLst/>
                <a:rect l="l" t="t" r="r" b="b"/>
                <a:pathLst>
                  <a:path w="5361013" h="8050329">
                    <a:moveTo>
                      <a:pt x="5056213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7745529"/>
                    </a:lnTo>
                    <a:cubicBezTo>
                      <a:pt x="0" y="7914439"/>
                      <a:pt x="135890" y="8050329"/>
                      <a:pt x="304800" y="8050329"/>
                    </a:cubicBezTo>
                    <a:lnTo>
                      <a:pt x="5056213" y="8050329"/>
                    </a:lnTo>
                    <a:cubicBezTo>
                      <a:pt x="5225124" y="8050329"/>
                      <a:pt x="5361013" y="7914439"/>
                      <a:pt x="5361013" y="7745529"/>
                    </a:cubicBezTo>
                    <a:lnTo>
                      <a:pt x="5361013" y="304800"/>
                    </a:lnTo>
                    <a:cubicBezTo>
                      <a:pt x="5361013" y="135890"/>
                      <a:pt x="5225124" y="0"/>
                      <a:pt x="50562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 rot="-5400000">
              <a:off x="4281586" y="6485364"/>
              <a:ext cx="947235" cy="2470855"/>
              <a:chOff x="0" y="0"/>
              <a:chExt cx="2771140" cy="7228496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2771140" cy="7228497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7228497">
                    <a:moveTo>
                      <a:pt x="0" y="0"/>
                    </a:moveTo>
                    <a:lnTo>
                      <a:pt x="0" y="6325527"/>
                    </a:lnTo>
                    <a:lnTo>
                      <a:pt x="1384300" y="7228497"/>
                    </a:lnTo>
                    <a:lnTo>
                      <a:pt x="2771140" y="6325527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6D597A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 rot="-5400000">
              <a:off x="9464195" y="6485364"/>
              <a:ext cx="947235" cy="2470855"/>
              <a:chOff x="0" y="0"/>
              <a:chExt cx="2771140" cy="7228496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2771140" cy="7228497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7228497">
                    <a:moveTo>
                      <a:pt x="0" y="0"/>
                    </a:moveTo>
                    <a:lnTo>
                      <a:pt x="0" y="6325527"/>
                    </a:lnTo>
                    <a:lnTo>
                      <a:pt x="1384300" y="7228497"/>
                    </a:lnTo>
                    <a:lnTo>
                      <a:pt x="2771140" y="6325527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38A3A5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-5400000">
              <a:off x="14653437" y="6485364"/>
              <a:ext cx="947235" cy="2470855"/>
              <a:chOff x="0" y="0"/>
              <a:chExt cx="2771140" cy="7228496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2771140" cy="7228497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7228497">
                    <a:moveTo>
                      <a:pt x="0" y="0"/>
                    </a:moveTo>
                    <a:lnTo>
                      <a:pt x="0" y="6325527"/>
                    </a:lnTo>
                    <a:lnTo>
                      <a:pt x="1384300" y="7228497"/>
                    </a:lnTo>
                    <a:lnTo>
                      <a:pt x="2771140" y="6325527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E05A47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60" name="AutoShape 60"/>
            <p:cNvSpPr/>
            <p:nvPr/>
          </p:nvSpPr>
          <p:spPr>
            <a:xfrm>
              <a:off x="19135588" y="7717621"/>
              <a:ext cx="2241449" cy="0"/>
            </a:xfrm>
            <a:prstGeom prst="line">
              <a:avLst/>
            </a:prstGeom>
            <a:ln w="947909" cap="flat">
              <a:solidFill>
                <a:srgbClr val="EAAC8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4279400" y="1130214"/>
              <a:ext cx="527552" cy="763066"/>
            </a:xfrm>
            <a:custGeom>
              <a:avLst/>
              <a:gdLst/>
              <a:ahLst/>
              <a:cxnLst/>
              <a:rect l="l" t="t" r="r" b="b"/>
              <a:pathLst>
                <a:path w="527552" h="763066">
                  <a:moveTo>
                    <a:pt x="0" y="0"/>
                  </a:moveTo>
                  <a:lnTo>
                    <a:pt x="527552" y="0"/>
                  </a:lnTo>
                  <a:lnTo>
                    <a:pt x="527552" y="763066"/>
                  </a:lnTo>
                  <a:lnTo>
                    <a:pt x="0" y="763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9372196" y="1169041"/>
              <a:ext cx="715374" cy="763066"/>
            </a:xfrm>
            <a:custGeom>
              <a:avLst/>
              <a:gdLst/>
              <a:ahLst/>
              <a:cxnLst/>
              <a:rect l="l" t="t" r="r" b="b"/>
              <a:pathLst>
                <a:path w="715374" h="763066">
                  <a:moveTo>
                    <a:pt x="0" y="0"/>
                  </a:moveTo>
                  <a:lnTo>
                    <a:pt x="715374" y="0"/>
                  </a:lnTo>
                  <a:lnTo>
                    <a:pt x="715374" y="763065"/>
                  </a:lnTo>
                  <a:lnTo>
                    <a:pt x="0" y="763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14518049" y="1169041"/>
              <a:ext cx="823823" cy="763066"/>
            </a:xfrm>
            <a:custGeom>
              <a:avLst/>
              <a:gdLst/>
              <a:ahLst/>
              <a:cxnLst/>
              <a:rect l="l" t="t" r="r" b="b"/>
              <a:pathLst>
                <a:path w="823823" h="763066">
                  <a:moveTo>
                    <a:pt x="0" y="0"/>
                  </a:moveTo>
                  <a:lnTo>
                    <a:pt x="823823" y="0"/>
                  </a:lnTo>
                  <a:lnTo>
                    <a:pt x="823823" y="763065"/>
                  </a:lnTo>
                  <a:lnTo>
                    <a:pt x="0" y="763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19811526" y="1133277"/>
              <a:ext cx="760003" cy="760003"/>
            </a:xfrm>
            <a:custGeom>
              <a:avLst/>
              <a:gdLst/>
              <a:ahLst/>
              <a:cxnLst/>
              <a:rect l="l" t="t" r="r" b="b"/>
              <a:pathLst>
                <a:path w="760003" h="760003">
                  <a:moveTo>
                    <a:pt x="0" y="0"/>
                  </a:moveTo>
                  <a:lnTo>
                    <a:pt x="760002" y="0"/>
                  </a:lnTo>
                  <a:lnTo>
                    <a:pt x="760002" y="760003"/>
                  </a:lnTo>
                  <a:lnTo>
                    <a:pt x="0" y="760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grpSp>
          <p:nvGrpSpPr>
            <p:cNvPr id="65" name="Group 65"/>
            <p:cNvGrpSpPr>
              <a:grpSpLocks noChangeAspect="1"/>
            </p:cNvGrpSpPr>
            <p:nvPr/>
          </p:nvGrpSpPr>
          <p:grpSpPr>
            <a:xfrm>
              <a:off x="5510999" y="0"/>
              <a:ext cx="1672647" cy="1672647"/>
              <a:chOff x="0" y="0"/>
              <a:chExt cx="495300" cy="495300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6D597A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5719071" y="511161"/>
              <a:ext cx="1256501" cy="59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0"/>
                </a:lnSpc>
              </a:pPr>
              <a:r>
                <a:rPr lang="en-US" sz="2730">
                  <a:solidFill>
                    <a:srgbClr val="FFFFFF"/>
                  </a:solidFill>
                  <a:latin typeface="Inter 2 Bold" panose="020B0802030000000004"/>
                </a:rPr>
                <a:t>01</a:t>
              </a:r>
              <a:endParaRPr lang="en-US" sz="2730">
                <a:solidFill>
                  <a:srgbClr val="FFFFFF"/>
                </a:solidFill>
                <a:latin typeface="Inter 2 Bold" panose="020B0802030000000004"/>
              </a:endParaRPr>
            </a:p>
          </p:txBody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10701022" y="0"/>
              <a:ext cx="1672647" cy="1672647"/>
              <a:chOff x="0" y="0"/>
              <a:chExt cx="495300" cy="4953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38A3A5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10909095" y="511161"/>
              <a:ext cx="1256501" cy="59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0"/>
                </a:lnSpc>
              </a:pPr>
              <a:r>
                <a:rPr lang="en-US" sz="2730">
                  <a:solidFill>
                    <a:srgbClr val="FFFFFF"/>
                  </a:solidFill>
                  <a:latin typeface="Inter 2 Bold" panose="020B0802030000000004"/>
                </a:rPr>
                <a:t>02</a:t>
              </a:r>
              <a:endParaRPr lang="en-US" sz="2730">
                <a:solidFill>
                  <a:srgbClr val="FFFFFF"/>
                </a:solidFill>
                <a:latin typeface="Inter 2 Bold" panose="020B0802030000000004"/>
              </a:endParaRPr>
            </a:p>
          </p:txBody>
        </p:sp>
        <p:grpSp>
          <p:nvGrpSpPr>
            <p:cNvPr id="73" name="Group 73"/>
            <p:cNvGrpSpPr>
              <a:grpSpLocks noChangeAspect="1"/>
            </p:cNvGrpSpPr>
            <p:nvPr/>
          </p:nvGrpSpPr>
          <p:grpSpPr>
            <a:xfrm>
              <a:off x="15969009" y="0"/>
              <a:ext cx="1672647" cy="1672647"/>
              <a:chOff x="0" y="0"/>
              <a:chExt cx="495300" cy="495300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E05A47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16177082" y="511161"/>
              <a:ext cx="1256501" cy="59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0"/>
                </a:lnSpc>
              </a:pPr>
              <a:r>
                <a:rPr lang="en-US" sz="2730">
                  <a:solidFill>
                    <a:srgbClr val="FFFFFF"/>
                  </a:solidFill>
                  <a:latin typeface="Inter 2 Bold" panose="020B0802030000000004"/>
                </a:rPr>
                <a:t>03</a:t>
              </a:r>
              <a:endParaRPr lang="en-US" sz="2730">
                <a:solidFill>
                  <a:srgbClr val="FFFFFF"/>
                </a:solidFill>
                <a:latin typeface="Inter 2 Bold" panose="020B0802030000000004"/>
              </a:endParaRPr>
            </a:p>
          </p:txBody>
        </p:sp>
        <p:grpSp>
          <p:nvGrpSpPr>
            <p:cNvPr id="77" name="Group 77"/>
            <p:cNvGrpSpPr>
              <a:grpSpLocks noChangeAspect="1"/>
            </p:cNvGrpSpPr>
            <p:nvPr/>
          </p:nvGrpSpPr>
          <p:grpSpPr>
            <a:xfrm>
              <a:off x="21162460" y="0"/>
              <a:ext cx="1672647" cy="1672647"/>
              <a:chOff x="0" y="0"/>
              <a:chExt cx="495300" cy="49530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4953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495300" h="495300">
                    <a:moveTo>
                      <a:pt x="247650" y="0"/>
                    </a:moveTo>
                    <a:cubicBezTo>
                      <a:pt x="110490" y="0"/>
                      <a:pt x="0" y="110490"/>
                      <a:pt x="0" y="247650"/>
                    </a:cubicBezTo>
                    <a:cubicBezTo>
                      <a:pt x="0" y="384810"/>
                      <a:pt x="110490" y="495300"/>
                      <a:pt x="247650" y="495300"/>
                    </a:cubicBezTo>
                    <a:cubicBezTo>
                      <a:pt x="383540" y="495300"/>
                      <a:pt x="495300" y="384810"/>
                      <a:pt x="495300" y="247650"/>
                    </a:cubicBezTo>
                    <a:cubicBezTo>
                      <a:pt x="495300" y="110490"/>
                      <a:pt x="383540" y="0"/>
                      <a:pt x="247650" y="0"/>
                    </a:cubicBezTo>
                    <a:close/>
                    <a:moveTo>
                      <a:pt x="247650" y="457200"/>
                    </a:moveTo>
                    <a:cubicBezTo>
                      <a:pt x="132080" y="457200"/>
                      <a:pt x="38100" y="363220"/>
                      <a:pt x="38100" y="247650"/>
                    </a:cubicBezTo>
                    <a:cubicBezTo>
                      <a:pt x="38100" y="132080"/>
                      <a:pt x="132080" y="38100"/>
                      <a:pt x="247650" y="38100"/>
                    </a:cubicBezTo>
                    <a:cubicBezTo>
                      <a:pt x="363220" y="38100"/>
                      <a:pt x="457200" y="132080"/>
                      <a:pt x="457200" y="247650"/>
                    </a:cubicBezTo>
                    <a:cubicBezTo>
                      <a:pt x="457200" y="363220"/>
                      <a:pt x="363220" y="457200"/>
                      <a:pt x="247650" y="457200"/>
                    </a:cubicBez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38100" y="38100"/>
                <a:ext cx="4191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419100" h="419100">
                    <a:moveTo>
                      <a:pt x="209550" y="0"/>
                    </a:moveTo>
                    <a:cubicBezTo>
                      <a:pt x="93980" y="0"/>
                      <a:pt x="0" y="93980"/>
                      <a:pt x="0" y="209550"/>
                    </a:cubicBezTo>
                    <a:cubicBezTo>
                      <a:pt x="0" y="325120"/>
                      <a:pt x="93980" y="419100"/>
                      <a:pt x="209550" y="419100"/>
                    </a:cubicBezTo>
                    <a:cubicBezTo>
                      <a:pt x="325120" y="419100"/>
                      <a:pt x="419100" y="325120"/>
                      <a:pt x="419100" y="209550"/>
                    </a:cubicBezTo>
                    <a:cubicBezTo>
                      <a:pt x="419100" y="93980"/>
                      <a:pt x="325120" y="0"/>
                      <a:pt x="209550" y="0"/>
                    </a:cubicBezTo>
                    <a:close/>
                  </a:path>
                </a:pathLst>
              </a:custGeom>
              <a:solidFill>
                <a:srgbClr val="EAAC8B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80" name="TextBox 80"/>
            <p:cNvSpPr txBox="1"/>
            <p:nvPr/>
          </p:nvSpPr>
          <p:spPr>
            <a:xfrm>
              <a:off x="21348861" y="511161"/>
              <a:ext cx="1256501" cy="59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0"/>
                </a:lnSpc>
              </a:pPr>
              <a:r>
                <a:rPr lang="en-US" sz="2730">
                  <a:solidFill>
                    <a:srgbClr val="FFFFFF"/>
                  </a:solidFill>
                  <a:latin typeface="Inter 2 Bold" panose="020B0802030000000004"/>
                </a:rPr>
                <a:t>04</a:t>
              </a:r>
              <a:endParaRPr lang="en-US" sz="2730">
                <a:solidFill>
                  <a:srgbClr val="FFFFFF"/>
                </a:solidFill>
                <a:latin typeface="Inter 2 Bold" panose="020B0802030000000004"/>
              </a:endParaRPr>
            </a:p>
          </p:txBody>
        </p:sp>
        <p:grpSp>
          <p:nvGrpSpPr>
            <p:cNvPr id="81" name="Group 81"/>
            <p:cNvGrpSpPr/>
            <p:nvPr/>
          </p:nvGrpSpPr>
          <p:grpSpPr>
            <a:xfrm rot="-5400000">
              <a:off x="4631381" y="7392449"/>
              <a:ext cx="953576" cy="650343"/>
              <a:chOff x="0" y="0"/>
              <a:chExt cx="2771140" cy="1889930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83" name="Group 83"/>
            <p:cNvGrpSpPr/>
            <p:nvPr/>
          </p:nvGrpSpPr>
          <p:grpSpPr>
            <a:xfrm rot="-5400000">
              <a:off x="4303819" y="7392449"/>
              <a:ext cx="953576" cy="650343"/>
              <a:chOff x="0" y="0"/>
              <a:chExt cx="2771140" cy="188993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6D597A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85" name="Group 85"/>
            <p:cNvGrpSpPr/>
            <p:nvPr/>
          </p:nvGrpSpPr>
          <p:grpSpPr>
            <a:xfrm rot="-5400000">
              <a:off x="9760423" y="7392449"/>
              <a:ext cx="953576" cy="650343"/>
              <a:chOff x="0" y="0"/>
              <a:chExt cx="2771140" cy="188993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87" name="Group 87"/>
            <p:cNvGrpSpPr/>
            <p:nvPr/>
          </p:nvGrpSpPr>
          <p:grpSpPr>
            <a:xfrm rot="-5400000">
              <a:off x="9432861" y="7392449"/>
              <a:ext cx="953576" cy="650343"/>
              <a:chOff x="0" y="0"/>
              <a:chExt cx="2771140" cy="1889930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38A3A5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89" name="Group 89"/>
            <p:cNvGrpSpPr/>
            <p:nvPr/>
          </p:nvGrpSpPr>
          <p:grpSpPr>
            <a:xfrm rot="-5400000">
              <a:off x="15105906" y="7392449"/>
              <a:ext cx="953576" cy="650343"/>
              <a:chOff x="0" y="0"/>
              <a:chExt cx="2771140" cy="1889930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91" name="Group 91"/>
            <p:cNvGrpSpPr/>
            <p:nvPr/>
          </p:nvGrpSpPr>
          <p:grpSpPr>
            <a:xfrm rot="-5400000">
              <a:off x="14778344" y="7392449"/>
              <a:ext cx="953576" cy="650343"/>
              <a:chOff x="0" y="0"/>
              <a:chExt cx="2771140" cy="1889930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E05A47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93" name="Group 93"/>
            <p:cNvGrpSpPr/>
            <p:nvPr/>
          </p:nvGrpSpPr>
          <p:grpSpPr>
            <a:xfrm rot="-5400000">
              <a:off x="20330044" y="7392449"/>
              <a:ext cx="953576" cy="650343"/>
              <a:chOff x="0" y="0"/>
              <a:chExt cx="2771140" cy="188993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F1F2F2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grpSp>
          <p:nvGrpSpPr>
            <p:cNvPr id="95" name="Group 95"/>
            <p:cNvGrpSpPr/>
            <p:nvPr/>
          </p:nvGrpSpPr>
          <p:grpSpPr>
            <a:xfrm rot="-5400000">
              <a:off x="20002482" y="7392449"/>
              <a:ext cx="953576" cy="650343"/>
              <a:chOff x="0" y="0"/>
              <a:chExt cx="2771140" cy="1889930"/>
            </a:xfrm>
          </p:grpSpPr>
          <p:sp>
            <p:nvSpPr>
              <p:cNvPr id="96" name="Freeform 96"/>
              <p:cNvSpPr/>
              <p:nvPr/>
            </p:nvSpPr>
            <p:spPr>
              <a:xfrm>
                <a:off x="0" y="0"/>
                <a:ext cx="2771140" cy="1889930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1889930">
                    <a:moveTo>
                      <a:pt x="0" y="0"/>
                    </a:moveTo>
                    <a:lnTo>
                      <a:pt x="0" y="986960"/>
                    </a:lnTo>
                    <a:lnTo>
                      <a:pt x="1384300" y="1889930"/>
                    </a:lnTo>
                    <a:lnTo>
                      <a:pt x="2771140" y="986960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EAAC8B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97" name="TextBox 97"/>
            <p:cNvSpPr txBox="1"/>
            <p:nvPr/>
          </p:nvSpPr>
          <p:spPr>
            <a:xfrm>
              <a:off x="2621055" y="2113667"/>
              <a:ext cx="3844242" cy="4598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045">
                  <a:solidFill>
                    <a:srgbClr val="969696"/>
                  </a:solidFill>
                  <a:latin typeface="Inter 2" panose="020B0502030000000004"/>
                </a:rPr>
                <a:t>Diberikan kepada peserta yang di berhentikan dengan hormat maupun tidak dengan hormat, tanpa :</a:t>
              </a:r>
              <a:endParaRPr lang="en-US" sz="2045">
                <a:solidFill>
                  <a:srgbClr val="969696"/>
                </a:solidFill>
                <a:latin typeface="Inter 2" panose="020B0502030000000004"/>
              </a:endParaRPr>
            </a:p>
            <a:p>
              <a:pPr>
                <a:lnSpc>
                  <a:spcPts val="975"/>
                </a:lnSpc>
              </a:pPr>
              <a:endParaRPr lang="en-US" sz="2045">
                <a:solidFill>
                  <a:srgbClr val="969696"/>
                </a:solidFill>
                <a:latin typeface="Inter 2" panose="020B0502030000000004"/>
              </a:endParaRPr>
            </a:p>
            <a:p>
              <a:pPr marL="383540" lvl="1" indent="-191770">
                <a:lnSpc>
                  <a:spcPts val="2485"/>
                </a:lnSpc>
                <a:buFont typeface="Arial" panose="020B0604020202020204"/>
                <a:buChar char="•"/>
              </a:pPr>
              <a:r>
                <a:rPr lang="en-US" sz="1775">
                  <a:solidFill>
                    <a:srgbClr val="969696"/>
                  </a:solidFill>
                  <a:latin typeface="Inter 2 Bold" panose="020B0802030000000004"/>
                </a:rPr>
                <a:t>Hak Pensiun.</a:t>
              </a:r>
              <a:endParaRPr lang="en-US" sz="1775">
                <a:solidFill>
                  <a:srgbClr val="969696"/>
                </a:solidFill>
                <a:latin typeface="Inter 2 Bold" panose="020B0802030000000004"/>
              </a:endParaRPr>
            </a:p>
            <a:p>
              <a:pPr marL="383540" lvl="1" indent="-191770">
                <a:lnSpc>
                  <a:spcPts val="2485"/>
                </a:lnSpc>
                <a:buFont typeface="Arial" panose="020B0604020202020204"/>
                <a:buChar char="•"/>
              </a:pPr>
              <a:r>
                <a:rPr lang="en-US" sz="1775">
                  <a:solidFill>
                    <a:srgbClr val="969696"/>
                  </a:solidFill>
                  <a:latin typeface="Inter 2 Bold" panose="020B0802030000000004"/>
                </a:rPr>
                <a:t>Tunjangan Bersifat Pensiun.</a:t>
              </a:r>
              <a:endParaRPr lang="en-US" sz="1775">
                <a:solidFill>
                  <a:srgbClr val="969696"/>
                </a:solidFill>
                <a:latin typeface="Inter 2 Bold" panose="020B0802030000000004"/>
              </a:endParaRPr>
            </a:p>
            <a:p>
              <a:pPr marL="383540" lvl="1" indent="-191770">
                <a:lnSpc>
                  <a:spcPts val="2485"/>
                </a:lnSpc>
                <a:buFont typeface="Arial" panose="020B0604020202020204"/>
                <a:buChar char="•"/>
              </a:pPr>
              <a:r>
                <a:rPr lang="en-US" sz="1775">
                  <a:solidFill>
                    <a:srgbClr val="969696"/>
                  </a:solidFill>
                  <a:latin typeface="Inter 2 Bold" panose="020B0802030000000004"/>
                </a:rPr>
                <a:t>Tunjangan.</a:t>
              </a:r>
              <a:endParaRPr lang="en-US" sz="1775">
                <a:solidFill>
                  <a:srgbClr val="969696"/>
                </a:solidFill>
                <a:latin typeface="Inter 2 Bold" panose="020B0802030000000004"/>
              </a:endParaRPr>
            </a:p>
            <a:p>
              <a:pPr marL="383540" lvl="1" indent="-191770">
                <a:lnSpc>
                  <a:spcPts val="2485"/>
                </a:lnSpc>
                <a:buFont typeface="Arial" panose="020B0604020202020204"/>
                <a:buChar char="•"/>
              </a:pPr>
              <a:r>
                <a:rPr lang="en-US" sz="1775">
                  <a:solidFill>
                    <a:srgbClr val="969696"/>
                  </a:solidFill>
                  <a:latin typeface="Inter 2 Bold" panose="020B0802030000000004"/>
                </a:rPr>
                <a:t>Pesangon.</a:t>
              </a:r>
              <a:endParaRPr lang="en-US" sz="1775">
                <a:solidFill>
                  <a:srgbClr val="969696"/>
                </a:solidFill>
                <a:latin typeface="Inter 2 Bold" panose="020B0802030000000004"/>
              </a:endParaRPr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7972348" y="2113667"/>
              <a:ext cx="3844242" cy="4717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045">
                  <a:solidFill>
                    <a:srgbClr val="969696"/>
                  </a:solidFill>
                  <a:latin typeface="Inter 2" panose="020B0502030000000004"/>
                </a:rPr>
                <a:t>Untuk peserta aktif berstatus bujang/duda atau janda tanpa anak, atau anaknya sudah tidak masuk dalam tunjangan, meninggal dunia bukan karena gugur/tewas, NTIP diberikan kepada ahli warisnya.</a:t>
              </a:r>
              <a:endParaRPr lang="en-US" sz="2045">
                <a:solidFill>
                  <a:srgbClr val="969696"/>
                </a:solidFill>
                <a:latin typeface="Inter 2" panose="020B0502030000000004"/>
              </a:endParaRPr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13021851" y="2113667"/>
              <a:ext cx="3844242" cy="4244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045">
                  <a:solidFill>
                    <a:srgbClr val="969696"/>
                  </a:solidFill>
                  <a:latin typeface="Inter 2" panose="020B0502030000000004"/>
                </a:rPr>
                <a:t>Dalam hal peserta aktif berstatus janda/dua meninggal dunia tanpa hak pensiun, tunjangan, bersifat pensiun, tunjangan atau pesangon, NTIP diberikan kepada ahli warisnya.</a:t>
              </a:r>
              <a:endParaRPr lang="en-US" sz="2045">
                <a:solidFill>
                  <a:srgbClr val="969696"/>
                </a:solidFill>
                <a:latin typeface="Inter 2" panose="020B0502030000000004"/>
              </a:endParaRPr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18056010" y="2113667"/>
              <a:ext cx="3844242" cy="1400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60"/>
                </a:lnSpc>
              </a:pPr>
              <a:r>
                <a:rPr lang="en-US" sz="2045">
                  <a:solidFill>
                    <a:srgbClr val="969696"/>
                  </a:solidFill>
                  <a:latin typeface="Inter 2" panose="020B0502030000000004"/>
                </a:rPr>
                <a:t>Nilai Tunai Iuran Pensiun berlaku </a:t>
              </a:r>
              <a:r>
                <a:rPr lang="en-US" sz="2045">
                  <a:solidFill>
                    <a:srgbClr val="969696"/>
                  </a:solidFill>
                  <a:latin typeface="Inter 2 Bold" panose="020B0802030000000004"/>
                </a:rPr>
                <a:t>TMT 1 Februari 1975.</a:t>
              </a:r>
              <a:endParaRPr lang="en-US" sz="2045">
                <a:solidFill>
                  <a:srgbClr val="969696"/>
                </a:solidFill>
                <a:latin typeface="Inter 2 Bold" panose="020B0802030000000004"/>
              </a:endParaRPr>
            </a:p>
          </p:txBody>
        </p:sp>
      </p:grpSp>
      <p:sp>
        <p:nvSpPr>
          <p:cNvPr id="101" name="TextBox 101"/>
          <p:cNvSpPr txBox="1"/>
          <p:nvPr/>
        </p:nvSpPr>
        <p:spPr>
          <a:xfrm>
            <a:off x="5290944" y="192573"/>
            <a:ext cx="7583039" cy="72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4" dirty="0" err="1">
                <a:solidFill>
                  <a:srgbClr val="00204E"/>
                </a:solidFill>
                <a:latin typeface="Inter 2 Bold" panose="020B0802030000000004"/>
              </a:rPr>
              <a:t>Manfaat</a:t>
            </a:r>
            <a:r>
              <a:rPr lang="en-US" sz="4200" spc="4" dirty="0">
                <a:solidFill>
                  <a:srgbClr val="00204E"/>
                </a:solidFill>
                <a:latin typeface="Inter 2 Bold" panose="020B0802030000000004"/>
              </a:rPr>
              <a:t> Program </a:t>
            </a:r>
            <a:r>
              <a:rPr lang="en-US" sz="4200" spc="4" dirty="0" err="1">
                <a:solidFill>
                  <a:srgbClr val="00204E"/>
                </a:solidFill>
                <a:latin typeface="Inter 2 Bold" panose="020B0802030000000004"/>
              </a:rPr>
              <a:t>Pensiunan</a:t>
            </a:r>
            <a:endParaRPr lang="en-US" sz="4200" spc="4" dirty="0">
              <a:solidFill>
                <a:srgbClr val="00204E"/>
              </a:solidFill>
              <a:latin typeface="Inter 2 Bold" panose="020B0802030000000004"/>
            </a:endParaRPr>
          </a:p>
        </p:txBody>
      </p:sp>
      <p:sp>
        <p:nvSpPr>
          <p:cNvPr id="102" name="TextBox 102"/>
          <p:cNvSpPr txBox="1"/>
          <p:nvPr/>
        </p:nvSpPr>
        <p:spPr>
          <a:xfrm>
            <a:off x="4929542" y="1111252"/>
            <a:ext cx="8428916" cy="64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0"/>
              </a:lnSpc>
            </a:pPr>
            <a:r>
              <a:rPr lang="en-US" sz="3735" dirty="0">
                <a:solidFill>
                  <a:srgbClr val="454D40"/>
                </a:solidFill>
                <a:latin typeface="Open Sans Extra Bold" panose="020B0906030804020204"/>
              </a:rPr>
              <a:t>"Nilai </a:t>
            </a:r>
            <a:r>
              <a:rPr lang="en-US" sz="3735" dirty="0" err="1">
                <a:solidFill>
                  <a:srgbClr val="454D40"/>
                </a:solidFill>
                <a:latin typeface="Open Sans Extra Bold" panose="020B0906030804020204"/>
              </a:rPr>
              <a:t>Tunai</a:t>
            </a:r>
            <a:r>
              <a:rPr lang="en-US" sz="3735" dirty="0">
                <a:solidFill>
                  <a:srgbClr val="454D40"/>
                </a:solidFill>
                <a:latin typeface="Open Sans Extra Bold" panose="020B0906030804020204"/>
              </a:rPr>
              <a:t> </a:t>
            </a:r>
            <a:r>
              <a:rPr lang="en-US" sz="3735" dirty="0" err="1">
                <a:solidFill>
                  <a:srgbClr val="454D40"/>
                </a:solidFill>
                <a:latin typeface="Open Sans Extra Bold" panose="020B0906030804020204"/>
              </a:rPr>
              <a:t>Iuran</a:t>
            </a:r>
            <a:r>
              <a:rPr lang="en-US" sz="3735" dirty="0">
                <a:solidFill>
                  <a:srgbClr val="454D40"/>
                </a:solidFill>
                <a:latin typeface="Open Sans Extra Bold" panose="020B0906030804020204"/>
              </a:rPr>
              <a:t> </a:t>
            </a:r>
            <a:r>
              <a:rPr lang="en-US" sz="3735" dirty="0" err="1">
                <a:solidFill>
                  <a:srgbClr val="454D40"/>
                </a:solidFill>
                <a:latin typeface="Open Sans Extra Bold" panose="020B0906030804020204"/>
              </a:rPr>
              <a:t>Pensiun</a:t>
            </a:r>
            <a:r>
              <a:rPr lang="en-US" sz="3735" dirty="0">
                <a:solidFill>
                  <a:srgbClr val="454D40"/>
                </a:solidFill>
                <a:latin typeface="Open Sans Extra Bold" panose="020B0906030804020204"/>
              </a:rPr>
              <a:t> (NTIP)"</a:t>
            </a:r>
            <a:endParaRPr lang="en-US" sz="3735" dirty="0">
              <a:solidFill>
                <a:srgbClr val="454D40"/>
              </a:solidFill>
              <a:latin typeface="Open Sans Extra Bold" panose="020B0906030804020204"/>
            </a:endParaRPr>
          </a:p>
        </p:txBody>
      </p:sp>
      <p:grpSp>
        <p:nvGrpSpPr>
          <p:cNvPr id="103" name="Group 103"/>
          <p:cNvGrpSpPr/>
          <p:nvPr/>
        </p:nvGrpSpPr>
        <p:grpSpPr>
          <a:xfrm>
            <a:off x="4423871" y="377020"/>
            <a:ext cx="433483" cy="505730"/>
            <a:chOff x="0" y="0"/>
            <a:chExt cx="619008" cy="722176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618998" cy="722122"/>
            </a:xfrm>
            <a:custGeom>
              <a:avLst/>
              <a:gdLst/>
              <a:ahLst/>
              <a:cxnLst/>
              <a:rect l="l" t="t" r="r" b="b"/>
              <a:pathLst>
                <a:path w="618998" h="722122">
                  <a:moveTo>
                    <a:pt x="0" y="0"/>
                  </a:moveTo>
                  <a:lnTo>
                    <a:pt x="309499" y="0"/>
                  </a:lnTo>
                  <a:lnTo>
                    <a:pt x="618998" y="361061"/>
                  </a:lnTo>
                  <a:lnTo>
                    <a:pt x="309499" y="722122"/>
                  </a:lnTo>
                  <a:lnTo>
                    <a:pt x="0" y="722122"/>
                  </a:lnTo>
                  <a:lnTo>
                    <a:pt x="309499" y="361061"/>
                  </a:lnTo>
                  <a:close/>
                </a:path>
              </a:pathLst>
            </a:custGeom>
            <a:solidFill>
              <a:srgbClr val="D4A509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06" name="Freeform 106"/>
          <p:cNvSpPr/>
          <p:nvPr/>
        </p:nvSpPr>
        <p:spPr>
          <a:xfrm>
            <a:off x="0" y="8224627"/>
            <a:ext cx="2271792" cy="2062373"/>
          </a:xfrm>
          <a:custGeom>
            <a:avLst/>
            <a:gdLst/>
            <a:ahLst/>
            <a:cxnLst/>
            <a:rect l="l" t="t" r="r" b="b"/>
            <a:pathLst>
              <a:path w="2271792" h="2062373">
                <a:moveTo>
                  <a:pt x="0" y="0"/>
                </a:moveTo>
                <a:lnTo>
                  <a:pt x="2271792" y="0"/>
                </a:lnTo>
                <a:lnTo>
                  <a:pt x="2271792" y="2062373"/>
                </a:lnTo>
                <a:lnTo>
                  <a:pt x="0" y="2062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7" name="Freeform 107"/>
          <p:cNvSpPr/>
          <p:nvPr/>
        </p:nvSpPr>
        <p:spPr>
          <a:xfrm flipH="1" flipV="1">
            <a:off x="15708857" y="0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2579143" y="2341392"/>
                </a:moveTo>
                <a:lnTo>
                  <a:pt x="0" y="2341392"/>
                </a:lnTo>
                <a:lnTo>
                  <a:pt x="0" y="0"/>
                </a:lnTo>
                <a:lnTo>
                  <a:pt x="2579143" y="0"/>
                </a:lnTo>
                <a:lnTo>
                  <a:pt x="2579143" y="23413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8" name="Freeform 108"/>
          <p:cNvSpPr/>
          <p:nvPr/>
        </p:nvSpPr>
        <p:spPr>
          <a:xfrm flipH="1">
            <a:off x="15708857" y="7945608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2579143" y="0"/>
                </a:moveTo>
                <a:lnTo>
                  <a:pt x="0" y="0"/>
                </a:lnTo>
                <a:lnTo>
                  <a:pt x="0" y="2341392"/>
                </a:lnTo>
                <a:lnTo>
                  <a:pt x="2579143" y="2341392"/>
                </a:lnTo>
                <a:lnTo>
                  <a:pt x="25791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7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0"/>
                </p:tgtEl>
              </p:cMediaNode>
            </p:audio>
          </p:childTnLst>
        </p:cTn>
      </p:par>
    </p:tnLst>
    <p:bldLst>
      <p:bldP spid="101" grpId="0"/>
      <p:bldP spid="1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9771"/>
            <a:ext cx="18288000" cy="10386542"/>
          </a:xfrm>
          <a:custGeom>
            <a:avLst/>
            <a:gdLst/>
            <a:ahLst/>
            <a:cxnLst/>
            <a:rect l="l" t="t" r="r" b="b"/>
            <a:pathLst>
              <a:path w="18288000" h="10386542">
                <a:moveTo>
                  <a:pt x="0" y="0"/>
                </a:moveTo>
                <a:lnTo>
                  <a:pt x="18288000" y="0"/>
                </a:lnTo>
                <a:lnTo>
                  <a:pt x="18288000" y="10386542"/>
                </a:lnTo>
                <a:lnTo>
                  <a:pt x="0" y="10386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t="-1713" r="-4428" b="-17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-4977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5" name="Freeform 45"/>
          <p:cNvSpPr/>
          <p:nvPr/>
        </p:nvSpPr>
        <p:spPr>
          <a:xfrm flipV="1">
            <a:off x="91352" y="-287946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0" y="2341392"/>
                </a:moveTo>
                <a:lnTo>
                  <a:pt x="2579142" y="2341392"/>
                </a:lnTo>
                <a:lnTo>
                  <a:pt x="2579142" y="0"/>
                </a:lnTo>
                <a:lnTo>
                  <a:pt x="0" y="0"/>
                </a:lnTo>
                <a:lnTo>
                  <a:pt x="0" y="23413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46" name="slide6 (1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228600" y="129566"/>
            <a:ext cx="175181" cy="17518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892203" y="10141179"/>
            <a:ext cx="3556582" cy="791339"/>
          </a:xfrm>
          <a:custGeom>
            <a:avLst/>
            <a:gdLst/>
            <a:ahLst/>
            <a:cxnLst/>
            <a:rect l="l" t="t" r="r" b="b"/>
            <a:pathLst>
              <a:path w="3556582" h="791339">
                <a:moveTo>
                  <a:pt x="0" y="0"/>
                </a:moveTo>
                <a:lnTo>
                  <a:pt x="3556582" y="0"/>
                </a:lnTo>
                <a:lnTo>
                  <a:pt x="3556582" y="791339"/>
                </a:lnTo>
                <a:lnTo>
                  <a:pt x="0" y="7913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>
            <a:off x="4943332" y="304747"/>
            <a:ext cx="378829" cy="441967"/>
            <a:chOff x="0" y="0"/>
            <a:chExt cx="619008" cy="7221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998" cy="722122"/>
            </a:xfrm>
            <a:custGeom>
              <a:avLst/>
              <a:gdLst/>
              <a:ahLst/>
              <a:cxnLst/>
              <a:rect l="l" t="t" r="r" b="b"/>
              <a:pathLst>
                <a:path w="618998" h="722122">
                  <a:moveTo>
                    <a:pt x="0" y="0"/>
                  </a:moveTo>
                  <a:lnTo>
                    <a:pt x="309499" y="0"/>
                  </a:lnTo>
                  <a:lnTo>
                    <a:pt x="618998" y="361061"/>
                  </a:lnTo>
                  <a:lnTo>
                    <a:pt x="309499" y="722122"/>
                  </a:lnTo>
                  <a:lnTo>
                    <a:pt x="0" y="722122"/>
                  </a:lnTo>
                  <a:lnTo>
                    <a:pt x="309499" y="361061"/>
                  </a:lnTo>
                  <a:close/>
                </a:path>
              </a:pathLst>
            </a:custGeom>
            <a:solidFill>
              <a:srgbClr val="D4A509"/>
            </a:solid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04733" y="2558569"/>
            <a:ext cx="3127335" cy="312733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03989E"/>
              </a:solidFill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63305" tIns="63305" rIns="63305" bIns="63305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 rot="-9042688" flipV="1">
            <a:off x="6474646" y="3603717"/>
            <a:ext cx="1090436" cy="308048"/>
          </a:xfrm>
          <a:custGeom>
            <a:avLst/>
            <a:gdLst/>
            <a:ahLst/>
            <a:cxnLst/>
            <a:rect l="l" t="t" r="r" b="b"/>
            <a:pathLst>
              <a:path w="1090436" h="308048">
                <a:moveTo>
                  <a:pt x="0" y="308048"/>
                </a:moveTo>
                <a:lnTo>
                  <a:pt x="1090436" y="308048"/>
                </a:lnTo>
                <a:lnTo>
                  <a:pt x="1090436" y="0"/>
                </a:lnTo>
                <a:lnTo>
                  <a:pt x="0" y="0"/>
                </a:lnTo>
                <a:lnTo>
                  <a:pt x="0" y="308048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8495643" flipV="1">
            <a:off x="7265421" y="5476675"/>
            <a:ext cx="1056828" cy="298554"/>
          </a:xfrm>
          <a:custGeom>
            <a:avLst/>
            <a:gdLst/>
            <a:ahLst/>
            <a:cxnLst/>
            <a:rect l="l" t="t" r="r" b="b"/>
            <a:pathLst>
              <a:path w="1056828" h="298554">
                <a:moveTo>
                  <a:pt x="0" y="298554"/>
                </a:moveTo>
                <a:lnTo>
                  <a:pt x="1056828" y="298554"/>
                </a:lnTo>
                <a:lnTo>
                  <a:pt x="1056828" y="0"/>
                </a:lnTo>
                <a:lnTo>
                  <a:pt x="0" y="0"/>
                </a:lnTo>
                <a:lnTo>
                  <a:pt x="0" y="298554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9383041" flipH="1" flipV="1">
            <a:off x="10355945" y="3639387"/>
            <a:ext cx="1023788" cy="289220"/>
          </a:xfrm>
          <a:custGeom>
            <a:avLst/>
            <a:gdLst/>
            <a:ahLst/>
            <a:cxnLst/>
            <a:rect l="l" t="t" r="r" b="b"/>
            <a:pathLst>
              <a:path w="1023788" h="289220">
                <a:moveTo>
                  <a:pt x="1023788" y="289220"/>
                </a:moveTo>
                <a:lnTo>
                  <a:pt x="0" y="289220"/>
                </a:lnTo>
                <a:lnTo>
                  <a:pt x="0" y="0"/>
                </a:lnTo>
                <a:lnTo>
                  <a:pt x="1023788" y="0"/>
                </a:lnTo>
                <a:lnTo>
                  <a:pt x="1023788" y="28922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rot="-7977040" flipH="1" flipV="1">
            <a:off x="9441944" y="5616726"/>
            <a:ext cx="995278" cy="281166"/>
          </a:xfrm>
          <a:custGeom>
            <a:avLst/>
            <a:gdLst/>
            <a:ahLst/>
            <a:cxnLst/>
            <a:rect l="l" t="t" r="r" b="b"/>
            <a:pathLst>
              <a:path w="995278" h="281166">
                <a:moveTo>
                  <a:pt x="995279" y="281167"/>
                </a:moveTo>
                <a:lnTo>
                  <a:pt x="0" y="281167"/>
                </a:lnTo>
                <a:lnTo>
                  <a:pt x="0" y="0"/>
                </a:lnTo>
                <a:lnTo>
                  <a:pt x="995279" y="0"/>
                </a:lnTo>
                <a:lnTo>
                  <a:pt x="995279" y="281167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7439401" y="2592564"/>
            <a:ext cx="3057999" cy="3057999"/>
          </a:xfrm>
          <a:custGeom>
            <a:avLst/>
            <a:gdLst/>
            <a:ahLst/>
            <a:cxnLst/>
            <a:rect l="l" t="t" r="r" b="b"/>
            <a:pathLst>
              <a:path w="3057999" h="3057999">
                <a:moveTo>
                  <a:pt x="0" y="0"/>
                </a:moveTo>
                <a:lnTo>
                  <a:pt x="3057999" y="0"/>
                </a:lnTo>
                <a:lnTo>
                  <a:pt x="3057999" y="3057998"/>
                </a:lnTo>
                <a:lnTo>
                  <a:pt x="0" y="30579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5" name="Group 15"/>
          <p:cNvGrpSpPr/>
          <p:nvPr/>
        </p:nvGrpSpPr>
        <p:grpSpPr>
          <a:xfrm>
            <a:off x="3798476" y="2182733"/>
            <a:ext cx="2734766" cy="1057440"/>
            <a:chOff x="0" y="0"/>
            <a:chExt cx="928665" cy="3590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8665" cy="359083"/>
            </a:xfrm>
            <a:custGeom>
              <a:avLst/>
              <a:gdLst/>
              <a:ahLst/>
              <a:cxnLst/>
              <a:rect l="l" t="t" r="r" b="b"/>
              <a:pathLst>
                <a:path w="928665" h="359083">
                  <a:moveTo>
                    <a:pt x="0" y="0"/>
                  </a:moveTo>
                  <a:lnTo>
                    <a:pt x="928665" y="0"/>
                  </a:lnTo>
                  <a:lnTo>
                    <a:pt x="928665" y="359083"/>
                  </a:lnTo>
                  <a:lnTo>
                    <a:pt x="0" y="359083"/>
                  </a:lnTo>
                  <a:close/>
                </a:path>
              </a:pathLst>
            </a:custGeom>
            <a:solidFill>
              <a:srgbClr val="03989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63305" tIns="63305" rIns="63305" bIns="63305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622111" y="6071196"/>
            <a:ext cx="2474105" cy="1093022"/>
            <a:chOff x="0" y="0"/>
            <a:chExt cx="812800" cy="3590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359083"/>
            </a:xfrm>
            <a:custGeom>
              <a:avLst/>
              <a:gdLst/>
              <a:ahLst/>
              <a:cxnLst/>
              <a:rect l="l" t="t" r="r" b="b"/>
              <a:pathLst>
                <a:path w="812800" h="359083">
                  <a:moveTo>
                    <a:pt x="0" y="0"/>
                  </a:moveTo>
                  <a:lnTo>
                    <a:pt x="812800" y="0"/>
                  </a:lnTo>
                  <a:lnTo>
                    <a:pt x="812800" y="359083"/>
                  </a:lnTo>
                  <a:lnTo>
                    <a:pt x="0" y="359083"/>
                  </a:lnTo>
                  <a:close/>
                </a:path>
              </a:pathLst>
            </a:custGeom>
            <a:solidFill>
              <a:srgbClr val="03989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63305" tIns="63305" rIns="63305" bIns="63305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94894" y="6078977"/>
            <a:ext cx="2809113" cy="1085240"/>
            <a:chOff x="0" y="0"/>
            <a:chExt cx="929475" cy="3590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29475" cy="359083"/>
            </a:xfrm>
            <a:custGeom>
              <a:avLst/>
              <a:gdLst/>
              <a:ahLst/>
              <a:cxnLst/>
              <a:rect l="l" t="t" r="r" b="b"/>
              <a:pathLst>
                <a:path w="929475" h="359083">
                  <a:moveTo>
                    <a:pt x="0" y="0"/>
                  </a:moveTo>
                  <a:lnTo>
                    <a:pt x="929475" y="0"/>
                  </a:lnTo>
                  <a:lnTo>
                    <a:pt x="929475" y="359083"/>
                  </a:lnTo>
                  <a:lnTo>
                    <a:pt x="0" y="359083"/>
                  </a:lnTo>
                  <a:close/>
                </a:path>
              </a:pathLst>
            </a:custGeom>
            <a:solidFill>
              <a:srgbClr val="03989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63305" tIns="63305" rIns="63305" bIns="63305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398552" y="2277805"/>
            <a:ext cx="2480916" cy="962369"/>
            <a:chOff x="0" y="0"/>
            <a:chExt cx="925689" cy="35908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25689" cy="359083"/>
            </a:xfrm>
            <a:custGeom>
              <a:avLst/>
              <a:gdLst/>
              <a:ahLst/>
              <a:cxnLst/>
              <a:rect l="l" t="t" r="r" b="b"/>
              <a:pathLst>
                <a:path w="925689" h="359083">
                  <a:moveTo>
                    <a:pt x="0" y="0"/>
                  </a:moveTo>
                  <a:lnTo>
                    <a:pt x="925689" y="0"/>
                  </a:lnTo>
                  <a:lnTo>
                    <a:pt x="925689" y="359083"/>
                  </a:lnTo>
                  <a:lnTo>
                    <a:pt x="0" y="359083"/>
                  </a:lnTo>
                  <a:close/>
                </a:path>
              </a:pathLst>
            </a:custGeom>
            <a:solidFill>
              <a:srgbClr val="03989E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63305" tIns="63305" rIns="63305" bIns="63305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27" name="Freeform 27"/>
          <p:cNvSpPr/>
          <p:nvPr/>
        </p:nvSpPr>
        <p:spPr>
          <a:xfrm>
            <a:off x="2520690" y="2103386"/>
            <a:ext cx="978908" cy="1083162"/>
          </a:xfrm>
          <a:custGeom>
            <a:avLst/>
            <a:gdLst/>
            <a:ahLst/>
            <a:cxnLst/>
            <a:rect l="l" t="t" r="r" b="b"/>
            <a:pathLst>
              <a:path w="978908" h="1083162">
                <a:moveTo>
                  <a:pt x="0" y="0"/>
                </a:moveTo>
                <a:lnTo>
                  <a:pt x="978908" y="0"/>
                </a:lnTo>
                <a:lnTo>
                  <a:pt x="978908" y="1083162"/>
                </a:lnTo>
                <a:lnTo>
                  <a:pt x="0" y="10831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Freeform 28"/>
          <p:cNvSpPr/>
          <p:nvPr/>
        </p:nvSpPr>
        <p:spPr>
          <a:xfrm>
            <a:off x="14174742" y="2103386"/>
            <a:ext cx="1685855" cy="1083162"/>
          </a:xfrm>
          <a:custGeom>
            <a:avLst/>
            <a:gdLst/>
            <a:ahLst/>
            <a:cxnLst/>
            <a:rect l="l" t="t" r="r" b="b"/>
            <a:pathLst>
              <a:path w="1685855" h="1083162">
                <a:moveTo>
                  <a:pt x="0" y="0"/>
                </a:moveTo>
                <a:lnTo>
                  <a:pt x="1685855" y="0"/>
                </a:lnTo>
                <a:lnTo>
                  <a:pt x="1685855" y="1083162"/>
                </a:lnTo>
                <a:lnTo>
                  <a:pt x="0" y="10831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9" name="Freeform 29"/>
          <p:cNvSpPr/>
          <p:nvPr/>
        </p:nvSpPr>
        <p:spPr>
          <a:xfrm>
            <a:off x="2719588" y="5973750"/>
            <a:ext cx="1579393" cy="1190467"/>
          </a:xfrm>
          <a:custGeom>
            <a:avLst/>
            <a:gdLst/>
            <a:ahLst/>
            <a:cxnLst/>
            <a:rect l="l" t="t" r="r" b="b"/>
            <a:pathLst>
              <a:path w="1579393" h="1190467">
                <a:moveTo>
                  <a:pt x="0" y="0"/>
                </a:moveTo>
                <a:lnTo>
                  <a:pt x="1579393" y="0"/>
                </a:lnTo>
                <a:lnTo>
                  <a:pt x="1579393" y="1190468"/>
                </a:lnTo>
                <a:lnTo>
                  <a:pt x="0" y="11904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Freeform 30"/>
          <p:cNvSpPr/>
          <p:nvPr/>
        </p:nvSpPr>
        <p:spPr>
          <a:xfrm>
            <a:off x="13603016" y="6078977"/>
            <a:ext cx="1143452" cy="1085240"/>
          </a:xfrm>
          <a:custGeom>
            <a:avLst/>
            <a:gdLst/>
            <a:ahLst/>
            <a:cxnLst/>
            <a:rect l="l" t="t" r="r" b="b"/>
            <a:pathLst>
              <a:path w="1143452" h="1085240">
                <a:moveTo>
                  <a:pt x="0" y="0"/>
                </a:moveTo>
                <a:lnTo>
                  <a:pt x="1143453" y="0"/>
                </a:lnTo>
                <a:lnTo>
                  <a:pt x="1143453" y="1085241"/>
                </a:lnTo>
                <a:lnTo>
                  <a:pt x="0" y="1085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TextBox 31"/>
          <p:cNvSpPr txBox="1"/>
          <p:nvPr/>
        </p:nvSpPr>
        <p:spPr>
          <a:xfrm>
            <a:off x="7555243" y="3423352"/>
            <a:ext cx="2826315" cy="1265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5"/>
              </a:lnSpc>
            </a:pPr>
            <a:r>
              <a:rPr lang="en-US" sz="3420">
                <a:solidFill>
                  <a:srgbClr val="0B416D"/>
                </a:solidFill>
                <a:latin typeface="Gagalin" panose="00000500000000000000"/>
              </a:rPr>
              <a:t>JENIS - JENIS PENSIUN.</a:t>
            </a:r>
            <a:endParaRPr lang="en-US" sz="3420">
              <a:solidFill>
                <a:srgbClr val="0B416D"/>
              </a:solidFill>
              <a:latin typeface="Gagalin" panose="0000050000000000000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969077" y="2587144"/>
            <a:ext cx="2393563" cy="267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"/>
              </a:lnSpc>
            </a:pPr>
            <a:r>
              <a:rPr lang="en-US" sz="1960">
                <a:solidFill>
                  <a:srgbClr val="FFFFFF"/>
                </a:solidFill>
                <a:latin typeface="Now Bold" panose="00000800000000000000"/>
              </a:rPr>
              <a:t>Pensiun Sendiri </a:t>
            </a:r>
            <a:endParaRPr lang="en-US" sz="1960">
              <a:solidFill>
                <a:srgbClr val="FFFFFF"/>
              </a:solidFill>
              <a:latin typeface="Now Bold" panose="0000080000000000000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4622111" y="6308538"/>
            <a:ext cx="2474105" cy="635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0"/>
              </a:lnSpc>
            </a:pPr>
            <a:r>
              <a:rPr lang="en-US" sz="2025">
                <a:solidFill>
                  <a:srgbClr val="FFFFFF"/>
                </a:solidFill>
                <a:latin typeface="Now Bold" panose="00000800000000000000"/>
              </a:rPr>
              <a:t>Pensiun Janda/Duda</a:t>
            </a:r>
            <a:endParaRPr lang="en-US" sz="2025">
              <a:solidFill>
                <a:srgbClr val="FFFFFF"/>
              </a:solidFill>
              <a:latin typeface="Now Bold" panose="0000080000000000000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129870" y="6353684"/>
            <a:ext cx="1631436" cy="573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0"/>
              </a:lnSpc>
            </a:pPr>
            <a:r>
              <a:rPr lang="en-US" sz="2010">
                <a:solidFill>
                  <a:srgbClr val="FFFFFF"/>
                </a:solidFill>
                <a:latin typeface="Now Bold" panose="00000800000000000000"/>
              </a:rPr>
              <a:t>Tunjangan </a:t>
            </a:r>
            <a:endParaRPr lang="en-US" sz="2010">
              <a:solidFill>
                <a:srgbClr val="FFFFFF"/>
              </a:solidFill>
              <a:latin typeface="Now Bold" panose="00000800000000000000"/>
            </a:endParaRPr>
          </a:p>
          <a:p>
            <a:pPr algn="ctr">
              <a:lnSpc>
                <a:spcPts val="2815"/>
              </a:lnSpc>
            </a:pPr>
            <a:r>
              <a:rPr lang="en-US" sz="2010">
                <a:solidFill>
                  <a:srgbClr val="FFFFFF"/>
                </a:solidFill>
                <a:latin typeface="Now Bold" panose="00000800000000000000"/>
              </a:rPr>
              <a:t>Orang Tua</a:t>
            </a:r>
            <a:endParaRPr lang="en-US" sz="2010">
              <a:solidFill>
                <a:srgbClr val="FFFFFF"/>
              </a:solidFill>
              <a:latin typeface="Now Bold" panose="0000080000000000000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549827" y="2505335"/>
            <a:ext cx="2178365" cy="5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</a:pPr>
            <a:r>
              <a:rPr lang="en-US" sz="1785">
                <a:solidFill>
                  <a:srgbClr val="FFFFFF"/>
                </a:solidFill>
                <a:latin typeface="Now Bold" panose="00000800000000000000"/>
              </a:rPr>
              <a:t>Tunjangan </a:t>
            </a:r>
            <a:endParaRPr lang="en-US" sz="1785">
              <a:solidFill>
                <a:srgbClr val="FFFFFF"/>
              </a:solidFill>
              <a:latin typeface="Now Bold" panose="00000800000000000000"/>
            </a:endParaRPr>
          </a:p>
          <a:p>
            <a:pPr algn="ctr">
              <a:lnSpc>
                <a:spcPts val="2495"/>
              </a:lnSpc>
            </a:pPr>
            <a:r>
              <a:rPr lang="en-US" sz="1785">
                <a:solidFill>
                  <a:srgbClr val="FFFFFF"/>
                </a:solidFill>
                <a:latin typeface="Now Bold" panose="00000800000000000000"/>
              </a:rPr>
              <a:t>Yatim-Piatu</a:t>
            </a:r>
            <a:endParaRPr lang="en-US" sz="1785">
              <a:solidFill>
                <a:srgbClr val="FFFFFF"/>
              </a:solidFill>
              <a:latin typeface="Now Bold" panose="0000080000000000000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701431" y="3423573"/>
            <a:ext cx="4767562" cy="204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0">
                <a:solidFill>
                  <a:srgbClr val="000000"/>
                </a:solidFill>
                <a:latin typeface="Now Bold" panose="00000800000000000000"/>
              </a:rPr>
              <a:t>Jaminan Sosial Pemerintah yang di berikan sebagai penghargaan kepada prajurit TNI, Anggota polri, PNS Kemhan /polri yang di berhentikan dengan hormat dalam bentuk uang setiap bulan. </a:t>
            </a:r>
            <a:endParaRPr lang="en-US" sz="1960">
              <a:solidFill>
                <a:srgbClr val="000000"/>
              </a:solidFill>
              <a:latin typeface="Now Bold" panose="000008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137851" y="7343930"/>
            <a:ext cx="4958365" cy="17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0">
                <a:solidFill>
                  <a:srgbClr val="000000"/>
                </a:solidFill>
                <a:latin typeface="Now Bold" panose="00000800000000000000"/>
              </a:rPr>
              <a:t>Pensiun yang diberikan kepada Janda atau Duda dari peserta aktif maupun pensiun yang meninggal dunia dan masih terikat dalam perkawinan yang sah.</a:t>
            </a:r>
            <a:endParaRPr lang="en-US" sz="1960">
              <a:solidFill>
                <a:srgbClr val="000000"/>
              </a:solidFill>
              <a:latin typeface="Now Bold" panose="0000080000000000000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1394794" y="3408330"/>
            <a:ext cx="4476694" cy="136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0">
                <a:solidFill>
                  <a:srgbClr val="000000"/>
                </a:solidFill>
                <a:latin typeface="Now Bold" panose="00000800000000000000"/>
              </a:rPr>
              <a:t>Tunjangan yang diberikan kepada anak sah dalam tunjangan dari peserta setelah bapak dan ibunya meninggal dunia</a:t>
            </a:r>
            <a:endParaRPr lang="en-US" sz="1960">
              <a:solidFill>
                <a:srgbClr val="000000"/>
              </a:solidFill>
              <a:latin typeface="Now Bold" panose="0000080000000000000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269695" y="7335552"/>
            <a:ext cx="4958365" cy="170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1960">
                <a:solidFill>
                  <a:srgbClr val="000000"/>
                </a:solidFill>
                <a:latin typeface="Now Bold" panose="00000800000000000000"/>
              </a:rPr>
              <a:t>Tunjangan yang diberikan kepada Orang Tua dari peserta yang meninggal dunia karena Tewas/Gugur atau meninggal karena Dinas dan tidak meninggalkan istri/suami/anak.</a:t>
            </a:r>
            <a:endParaRPr lang="en-US" sz="1960">
              <a:solidFill>
                <a:srgbClr val="000000"/>
              </a:solidFill>
              <a:latin typeface="Now Bold" panose="000008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636752" y="119306"/>
            <a:ext cx="7408307" cy="144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5"/>
              </a:lnSpc>
            </a:pPr>
            <a:r>
              <a:rPr lang="en-US" sz="4105" spc="4" dirty="0" err="1">
                <a:solidFill>
                  <a:srgbClr val="00204E"/>
                </a:solidFill>
                <a:latin typeface="Inter 2 Bold" panose="020B0802030000000004"/>
              </a:rPr>
              <a:t>Manfaat</a:t>
            </a:r>
            <a:r>
              <a:rPr lang="en-US" sz="4105" spc="4" dirty="0">
                <a:solidFill>
                  <a:srgbClr val="00204E"/>
                </a:solidFill>
                <a:latin typeface="Inter 2 Bold" panose="020B0802030000000004"/>
              </a:rPr>
              <a:t> PROGRAM PENSIUN JAMINAN PENSIUN</a:t>
            </a:r>
            <a:endParaRPr lang="en-US" sz="4105" spc="4" dirty="0">
              <a:solidFill>
                <a:srgbClr val="00204E"/>
              </a:solidFill>
              <a:latin typeface="Inter 2 Bold" panose="020B0802030000000004"/>
            </a:endParaRPr>
          </a:p>
        </p:txBody>
      </p:sp>
      <p:sp>
        <p:nvSpPr>
          <p:cNvPr id="41" name="Freeform 41"/>
          <p:cNvSpPr/>
          <p:nvPr/>
        </p:nvSpPr>
        <p:spPr>
          <a:xfrm flipH="1" flipV="1">
            <a:off x="15708857" y="0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2579143" y="2341392"/>
                </a:moveTo>
                <a:lnTo>
                  <a:pt x="0" y="2341392"/>
                </a:lnTo>
                <a:lnTo>
                  <a:pt x="0" y="0"/>
                </a:lnTo>
                <a:lnTo>
                  <a:pt x="2579143" y="0"/>
                </a:lnTo>
                <a:lnTo>
                  <a:pt x="2579143" y="23413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3" name="Freeform 43"/>
          <p:cNvSpPr/>
          <p:nvPr/>
        </p:nvSpPr>
        <p:spPr>
          <a:xfrm flipH="1">
            <a:off x="15708857" y="7945608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2579143" y="0"/>
                </a:moveTo>
                <a:lnTo>
                  <a:pt x="0" y="0"/>
                </a:lnTo>
                <a:lnTo>
                  <a:pt x="0" y="2341392"/>
                </a:lnTo>
                <a:lnTo>
                  <a:pt x="2579143" y="2341392"/>
                </a:lnTo>
                <a:lnTo>
                  <a:pt x="25791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4" name="Freeform 44"/>
          <p:cNvSpPr/>
          <p:nvPr/>
        </p:nvSpPr>
        <p:spPr>
          <a:xfrm>
            <a:off x="0" y="8224627"/>
            <a:ext cx="2271792" cy="2062373"/>
          </a:xfrm>
          <a:custGeom>
            <a:avLst/>
            <a:gdLst/>
            <a:ahLst/>
            <a:cxnLst/>
            <a:rect l="l" t="t" r="r" b="b"/>
            <a:pathLst>
              <a:path w="2271792" h="2062373">
                <a:moveTo>
                  <a:pt x="0" y="0"/>
                </a:moveTo>
                <a:lnTo>
                  <a:pt x="2271792" y="0"/>
                </a:lnTo>
                <a:lnTo>
                  <a:pt x="2271792" y="2062373"/>
                </a:lnTo>
                <a:lnTo>
                  <a:pt x="0" y="2062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66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9771"/>
            <a:ext cx="18288000" cy="10386542"/>
          </a:xfrm>
          <a:custGeom>
            <a:avLst/>
            <a:gdLst/>
            <a:ahLst/>
            <a:cxnLst/>
            <a:rect l="l" t="t" r="r" b="b"/>
            <a:pathLst>
              <a:path w="18288000" h="10386542">
                <a:moveTo>
                  <a:pt x="0" y="0"/>
                </a:moveTo>
                <a:lnTo>
                  <a:pt x="18288000" y="0"/>
                </a:lnTo>
                <a:lnTo>
                  <a:pt x="18288000" y="10386542"/>
                </a:lnTo>
                <a:lnTo>
                  <a:pt x="0" y="1038654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t="-1713" r="-4428" b="-17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0" y="-4977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V="1">
            <a:off x="91352" y="-287946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0" y="2341392"/>
                </a:moveTo>
                <a:lnTo>
                  <a:pt x="2579142" y="2341392"/>
                </a:lnTo>
                <a:lnTo>
                  <a:pt x="2579142" y="0"/>
                </a:lnTo>
                <a:lnTo>
                  <a:pt x="0" y="0"/>
                </a:lnTo>
                <a:lnTo>
                  <a:pt x="0" y="23413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23" name="slide7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17449800" y="1333500"/>
            <a:ext cx="152400" cy="152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943215" y="319331"/>
            <a:ext cx="9455733" cy="1379095"/>
            <a:chOff x="0" y="0"/>
            <a:chExt cx="12607644" cy="183879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32955"/>
              <a:ext cx="674093" cy="786442"/>
              <a:chOff x="0" y="0"/>
              <a:chExt cx="619008" cy="72217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18998" cy="722122"/>
              </a:xfrm>
              <a:custGeom>
                <a:avLst/>
                <a:gdLst/>
                <a:ahLst/>
                <a:cxnLst/>
                <a:rect l="l" t="t" r="r" b="b"/>
                <a:pathLst>
                  <a:path w="618998" h="722122">
                    <a:moveTo>
                      <a:pt x="0" y="0"/>
                    </a:moveTo>
                    <a:lnTo>
                      <a:pt x="309499" y="0"/>
                    </a:lnTo>
                    <a:lnTo>
                      <a:pt x="618998" y="361061"/>
                    </a:lnTo>
                    <a:lnTo>
                      <a:pt x="309499" y="722122"/>
                    </a:lnTo>
                    <a:lnTo>
                      <a:pt x="0" y="722122"/>
                    </a:lnTo>
                    <a:lnTo>
                      <a:pt x="309499" y="361061"/>
                    </a:lnTo>
                    <a:close/>
                  </a:path>
                </a:pathLst>
              </a:custGeom>
              <a:solidFill>
                <a:srgbClr val="D4A509"/>
              </a:solid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382918" y="-85725"/>
              <a:ext cx="11224725" cy="1924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5"/>
                </a:lnSpc>
              </a:pPr>
              <a:r>
                <a:rPr lang="en-US" sz="4205" spc="4" dirty="0" err="1">
                  <a:solidFill>
                    <a:srgbClr val="00204E"/>
                  </a:solidFill>
                  <a:latin typeface="Inter 2 Bold" panose="020B0802030000000004"/>
                </a:rPr>
                <a:t>Jaminan</a:t>
              </a:r>
              <a:r>
                <a:rPr lang="en-US" sz="4205" spc="4" dirty="0">
                  <a:solidFill>
                    <a:srgbClr val="00204E"/>
                  </a:solidFill>
                  <a:latin typeface="Inter 2 Bold" panose="020B0802030000000004"/>
                </a:rPr>
                <a:t> </a:t>
              </a:r>
              <a:r>
                <a:rPr lang="en-US" sz="4205" spc="4" dirty="0" err="1">
                  <a:solidFill>
                    <a:srgbClr val="00204E"/>
                  </a:solidFill>
                  <a:latin typeface="Inter 2 Bold" panose="020B0802030000000004"/>
                </a:rPr>
                <a:t>Pensiun</a:t>
              </a:r>
              <a:r>
                <a:rPr lang="en-US" sz="4205" spc="4" dirty="0">
                  <a:solidFill>
                    <a:srgbClr val="00204E"/>
                  </a:solidFill>
                  <a:latin typeface="Inter 2 Bold" panose="020B0802030000000004"/>
                </a:rPr>
                <a:t> Hak Ahli Waris </a:t>
              </a:r>
              <a:r>
                <a:rPr lang="en-US" sz="4205" spc="4" dirty="0" err="1">
                  <a:solidFill>
                    <a:srgbClr val="00204E"/>
                  </a:solidFill>
                  <a:latin typeface="Inter 2 Bold" panose="020B0802030000000004"/>
                </a:rPr>
                <a:t>Saat</a:t>
              </a:r>
              <a:r>
                <a:rPr lang="en-US" sz="4205" spc="4" dirty="0">
                  <a:solidFill>
                    <a:srgbClr val="00204E"/>
                  </a:solidFill>
                  <a:latin typeface="Inter 2 Bold" panose="020B0802030000000004"/>
                </a:rPr>
                <a:t> </a:t>
              </a:r>
              <a:r>
                <a:rPr lang="en-US" sz="4205" spc="4" dirty="0" err="1">
                  <a:solidFill>
                    <a:srgbClr val="00204E"/>
                  </a:solidFill>
                  <a:latin typeface="Inter 2 Bold" panose="020B0802030000000004"/>
                </a:rPr>
                <a:t>Pensiun</a:t>
              </a:r>
              <a:r>
                <a:rPr lang="en-US" sz="4205" spc="4" dirty="0">
                  <a:solidFill>
                    <a:srgbClr val="00204E"/>
                  </a:solidFill>
                  <a:latin typeface="Inter 2 Bold" panose="020B0802030000000004"/>
                </a:rPr>
                <a:t> </a:t>
              </a:r>
              <a:r>
                <a:rPr lang="en-US" sz="4205" spc="4" dirty="0" err="1">
                  <a:solidFill>
                    <a:srgbClr val="00204E"/>
                  </a:solidFill>
                  <a:latin typeface="Inter 2 Bold" panose="020B0802030000000004"/>
                </a:rPr>
                <a:t>Meninggal</a:t>
              </a:r>
              <a:r>
                <a:rPr lang="en-US" sz="4205" spc="4" dirty="0">
                  <a:solidFill>
                    <a:srgbClr val="00204E"/>
                  </a:solidFill>
                  <a:latin typeface="Inter 2 Bold" panose="020B0802030000000004"/>
                </a:rPr>
                <a:t> Dunia</a:t>
              </a:r>
              <a:endParaRPr lang="en-US" sz="4205" spc="4" dirty="0">
                <a:solidFill>
                  <a:srgbClr val="00204E"/>
                </a:solidFill>
                <a:latin typeface="Inter 2 Bold" panose="020B0802030000000004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5708857" y="0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2579143" y="2341392"/>
                </a:moveTo>
                <a:lnTo>
                  <a:pt x="0" y="2341392"/>
                </a:lnTo>
                <a:lnTo>
                  <a:pt x="0" y="0"/>
                </a:lnTo>
                <a:lnTo>
                  <a:pt x="2579143" y="0"/>
                </a:lnTo>
                <a:lnTo>
                  <a:pt x="2579143" y="23413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2670494" y="2073669"/>
            <a:ext cx="720267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240"/>
              </a:lnSpc>
              <a:buFont typeface="Arial" panose="020B0604020202020204"/>
              <a:buChar char="•"/>
            </a:pPr>
            <a:r>
              <a:rPr lang="en-US" sz="2700" spc="-107">
                <a:solidFill>
                  <a:srgbClr val="4472C4"/>
                </a:solidFill>
                <a:latin typeface="Open Sans Bold" panose="020B0806030504020204"/>
              </a:rPr>
              <a:t>Pensiun Terusan</a:t>
            </a:r>
            <a:endParaRPr lang="en-US" sz="2700" spc="-107">
              <a:solidFill>
                <a:srgbClr val="4472C4"/>
              </a:solidFill>
              <a:latin typeface="Open Sans Bold" panose="020B0806030504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70494" y="2697820"/>
            <a:ext cx="7202679" cy="3614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5"/>
              </a:lnSpc>
            </a:pPr>
            <a:r>
              <a:rPr lang="en-US" sz="2200" spc="-87">
                <a:solidFill>
                  <a:srgbClr val="000000"/>
                </a:solidFill>
                <a:latin typeface="Open Sans" panose="020B0606030504020204"/>
              </a:rPr>
              <a:t>Pensiun yang diberikan kepada ahli waris setelah Peserta meninggal dunia , apabila masih ada Hak Pensiun Lanjutannya (Pensiun Wari/Janda/Duda atau Tunjangan Yatim- Piatu), Pensiun Terusan dibayarkan selama:</a:t>
            </a:r>
            <a:endParaRPr lang="en-US" sz="2200" spc="-87">
              <a:solidFill>
                <a:srgbClr val="000000"/>
              </a:solidFill>
              <a:latin typeface="Open Sans" panose="020B0606030504020204"/>
            </a:endParaRPr>
          </a:p>
          <a:p>
            <a:pPr marL="398145" lvl="1" indent="-198755" algn="l">
              <a:lnSpc>
                <a:spcPts val="2905"/>
              </a:lnSpc>
              <a:buFont typeface="Arial" panose="020B0604020202020204"/>
              <a:buChar char="•"/>
            </a:pPr>
            <a:r>
              <a:rPr lang="en-US" sz="2200" spc="-87">
                <a:solidFill>
                  <a:srgbClr val="000000"/>
                </a:solidFill>
                <a:latin typeface="Open Sans" panose="020B0606030504020204"/>
              </a:rPr>
              <a:t>4  bulan bagi Pensiun PNS Kemhan/Polri</a:t>
            </a:r>
            <a:endParaRPr lang="en-US" sz="2200" spc="-87">
              <a:solidFill>
                <a:srgbClr val="000000"/>
              </a:solidFill>
              <a:latin typeface="Open Sans" panose="020B0606030504020204"/>
            </a:endParaRPr>
          </a:p>
          <a:p>
            <a:pPr marL="398145" lvl="1" indent="-198755" algn="l">
              <a:lnSpc>
                <a:spcPts val="2905"/>
              </a:lnSpc>
              <a:buFont typeface="Arial" panose="020B0604020202020204"/>
              <a:buChar char="•"/>
            </a:pPr>
            <a:r>
              <a:rPr lang="en-US" sz="2200" spc="-87">
                <a:solidFill>
                  <a:srgbClr val="000000"/>
                </a:solidFill>
                <a:latin typeface="Open Sans" panose="020B0606030504020204"/>
              </a:rPr>
              <a:t>6 bulan bagi Pensiun Prajurit TNI dan Anggota Polri yang tidak memiliki Bintang Jasa.</a:t>
            </a:r>
            <a:endParaRPr lang="en-US" sz="2200" spc="-87">
              <a:solidFill>
                <a:srgbClr val="000000"/>
              </a:solidFill>
              <a:latin typeface="Open Sans" panose="020B0606030504020204"/>
            </a:endParaRPr>
          </a:p>
          <a:p>
            <a:pPr marL="398145" lvl="1" indent="-198755" algn="l">
              <a:lnSpc>
                <a:spcPts val="2905"/>
              </a:lnSpc>
              <a:buFont typeface="Arial" panose="020B0604020202020204"/>
              <a:buChar char="•"/>
            </a:pPr>
            <a:r>
              <a:rPr lang="en-US" sz="2200" spc="-87">
                <a:solidFill>
                  <a:srgbClr val="000000"/>
                </a:solidFill>
                <a:latin typeface="Open Sans" panose="020B0606030504020204"/>
              </a:rPr>
              <a:t>12 bulan bagi Pensiun Prajurit TNI dan Anggota Polri yang memiliki Bintang Jasa.</a:t>
            </a:r>
            <a:endParaRPr lang="en-US" sz="2200" spc="-87">
              <a:solidFill>
                <a:srgbClr val="000000"/>
              </a:solidFill>
              <a:latin typeface="Open Sans" panose="020B0606030504020204"/>
            </a:endParaRPr>
          </a:p>
          <a:p>
            <a:pPr marL="398145" lvl="1" indent="-198755" algn="l">
              <a:lnSpc>
                <a:spcPts val="2905"/>
              </a:lnSpc>
              <a:buFont typeface="Arial" panose="020B0604020202020204"/>
              <a:buChar char="•"/>
            </a:pPr>
            <a:r>
              <a:rPr lang="en-US" sz="2200" spc="-87">
                <a:solidFill>
                  <a:srgbClr val="000000"/>
                </a:solidFill>
                <a:latin typeface="Open Sans" panose="020B0606030504020204"/>
              </a:rPr>
              <a:t>18 bulan bagi Pensiun penyandang gelar Pahlawan</a:t>
            </a:r>
            <a:endParaRPr lang="en-US" sz="2200" spc="-87">
              <a:solidFill>
                <a:srgbClr val="000000"/>
              </a:solidFill>
              <a:latin typeface="Open Sans" panose="020B0606030504020204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482893" y="6298270"/>
            <a:ext cx="7264160" cy="3557209"/>
            <a:chOff x="0" y="0"/>
            <a:chExt cx="9685546" cy="4742946"/>
          </a:xfrm>
        </p:grpSpPr>
        <p:sp>
          <p:nvSpPr>
            <p:cNvPr id="13" name="TextBox 13"/>
            <p:cNvSpPr txBox="1"/>
            <p:nvPr/>
          </p:nvSpPr>
          <p:spPr>
            <a:xfrm>
              <a:off x="81975" y="-9525"/>
              <a:ext cx="9603571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3240"/>
                </a:lnSpc>
                <a:buFont typeface="Arial" panose="020B0604020202020204"/>
                <a:buChar char="•"/>
              </a:pPr>
              <a:r>
                <a:rPr lang="en-US" sz="2700" spc="-107">
                  <a:solidFill>
                    <a:srgbClr val="4472C4"/>
                  </a:solidFill>
                  <a:latin typeface="Open Sans Bold" panose="020B0806030504020204"/>
                </a:rPr>
                <a:t>UDW</a:t>
              </a:r>
              <a:endParaRPr lang="en-US" sz="2700" spc="-107">
                <a:solidFill>
                  <a:srgbClr val="4472C4"/>
                </a:solidFill>
                <a:latin typeface="Open Sans Bold" panose="020B0806030504020204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2446"/>
              <a:ext cx="9603571" cy="400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8145" lvl="1" indent="-198755" algn="l">
                <a:lnSpc>
                  <a:spcPts val="2640"/>
                </a:lnSpc>
                <a:buFont typeface="Arial" panose="020B0604020202020204"/>
                <a:buChar char="•"/>
              </a:pPr>
              <a:r>
                <a:rPr lang="en-US" sz="2200" spc="-87">
                  <a:solidFill>
                    <a:srgbClr val="000000"/>
                  </a:solidFill>
                  <a:latin typeface="Open Sans" panose="020B0606030504020204"/>
                </a:rPr>
                <a:t>Uang yang diberikan kepada ahli waris sebesar 3 x penghasilan terakhir / penerimaan pensiun tanpa potongan.</a:t>
              </a:r>
              <a:endParaRPr lang="en-US" sz="2200" spc="-87">
                <a:solidFill>
                  <a:srgbClr val="000000"/>
                </a:solidFill>
                <a:latin typeface="Open Sans" panose="020B0606030504020204"/>
              </a:endParaRPr>
            </a:p>
            <a:p>
              <a:pPr marL="398145" lvl="1" indent="-198755" algn="l">
                <a:lnSpc>
                  <a:spcPts val="2640"/>
                </a:lnSpc>
                <a:buFont typeface="Arial" panose="020B0604020202020204"/>
                <a:buChar char="•"/>
              </a:pPr>
              <a:r>
                <a:rPr lang="en-US" sz="2200" spc="-87">
                  <a:solidFill>
                    <a:srgbClr val="000000"/>
                  </a:solidFill>
                  <a:latin typeface="Open Sans" panose="020B0606030504020204"/>
                </a:rPr>
                <a:t>UDW dibayarkan bersamaan dengan Asuransi Program THT – Biaya Pemakaman Peserta Pensiun.</a:t>
              </a:r>
              <a:endParaRPr lang="en-US" sz="2200" spc="-87">
                <a:solidFill>
                  <a:srgbClr val="000000"/>
                </a:solidFill>
                <a:latin typeface="Open Sans" panose="020B0606030504020204"/>
              </a:endParaRPr>
            </a:p>
            <a:p>
              <a:pPr marL="398145" lvl="1" indent="-198755" algn="l">
                <a:lnSpc>
                  <a:spcPts val="2640"/>
                </a:lnSpc>
                <a:buFont typeface="Arial" panose="020B0604020202020204"/>
                <a:buChar char="•"/>
              </a:pPr>
              <a:r>
                <a:rPr lang="en-US" sz="2200" spc="-87">
                  <a:solidFill>
                    <a:srgbClr val="000000"/>
                  </a:solidFill>
                  <a:latin typeface="Open Sans" panose="020B0606030504020204"/>
                </a:rPr>
                <a:t>Apabila Pensiun wari/janda/duda meninggal dunia juga berhak UDW.</a:t>
              </a:r>
              <a:endParaRPr lang="en-US" sz="2200" spc="-87">
                <a:solidFill>
                  <a:srgbClr val="000000"/>
                </a:solidFill>
                <a:latin typeface="Open Sans" panose="020B0606030504020204"/>
              </a:endParaRPr>
            </a:p>
            <a:p>
              <a:pPr marL="398145" lvl="1" indent="-198755" algn="l">
                <a:lnSpc>
                  <a:spcPts val="2640"/>
                </a:lnSpc>
                <a:buFont typeface="Arial" panose="020B0604020202020204"/>
                <a:buChar char="•"/>
              </a:pPr>
              <a:r>
                <a:rPr lang="en-US" sz="2200" spc="-87">
                  <a:solidFill>
                    <a:srgbClr val="000000"/>
                  </a:solidFill>
                  <a:latin typeface="Open Sans" panose="020B0606030504020204"/>
                </a:rPr>
                <a:t>Apabila Pensiunan mendapatkan UDW dari Taspen juga, maka harus memilih salah satu yang terbesar</a:t>
              </a:r>
              <a:endParaRPr lang="en-US" sz="2200" spc="-87">
                <a:solidFill>
                  <a:srgbClr val="000000"/>
                </a:solidFill>
                <a:latin typeface="Open Sans" panose="020B0606030504020204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098489" y="2073669"/>
            <a:ext cx="6032969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240"/>
              </a:lnSpc>
              <a:buFont typeface="Arial" panose="020B0604020202020204"/>
              <a:buChar char="•"/>
            </a:pPr>
            <a:r>
              <a:rPr lang="en-US" sz="2700" spc="-107">
                <a:solidFill>
                  <a:srgbClr val="4472C4"/>
                </a:solidFill>
                <a:latin typeface="Open Sans Bold" panose="020B0806030504020204"/>
              </a:rPr>
              <a:t>Pensiun Warakawuri/Janda/Duda</a:t>
            </a:r>
            <a:endParaRPr lang="en-US" sz="2700" spc="-107">
              <a:solidFill>
                <a:srgbClr val="4472C4"/>
              </a:solidFill>
              <a:latin typeface="Open Sans Bold" panose="020B0806030504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73871" y="2777760"/>
            <a:ext cx="4882204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-87">
                <a:solidFill>
                  <a:srgbClr val="000000"/>
                </a:solidFill>
                <a:latin typeface="Open Sans" panose="020B0606030504020204"/>
              </a:rPr>
              <a:t>Pensiun yang diberikan kepada Janda atau Duda dari peserta aktif maupun pensiun yang meninggal dunia dan masih terikat dalam perkawinan yang sah</a:t>
            </a:r>
            <a:r>
              <a:rPr lang="en-US" sz="2200" spc="-87">
                <a:solidFill>
                  <a:srgbClr val="404040"/>
                </a:solidFill>
                <a:latin typeface="Open Sans" panose="020B0606030504020204"/>
              </a:rPr>
              <a:t>      </a:t>
            </a:r>
            <a:endParaRPr lang="en-US" sz="2200" spc="-87">
              <a:solidFill>
                <a:srgbClr val="404040"/>
              </a:solidFill>
              <a:latin typeface="Open Sans" panose="020B0606030504020204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670494" y="6938528"/>
            <a:ext cx="4970378" cy="2014160"/>
            <a:chOff x="0" y="0"/>
            <a:chExt cx="6627170" cy="268554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6278454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3240"/>
                </a:lnSpc>
                <a:buFont typeface="Arial" panose="020B0604020202020204"/>
                <a:buChar char="•"/>
              </a:pPr>
              <a:r>
                <a:rPr lang="en-US" sz="2700" spc="-107">
                  <a:solidFill>
                    <a:srgbClr val="4472C4"/>
                  </a:solidFill>
                  <a:latin typeface="Open Sans Bold" panose="020B0806030504020204"/>
                </a:rPr>
                <a:t>Tunjangan Yatim-Piatu</a:t>
              </a:r>
              <a:endParaRPr lang="en-US" sz="2700" spc="-107">
                <a:solidFill>
                  <a:srgbClr val="4472C4"/>
                </a:solidFill>
                <a:latin typeface="Open Sans Bold" panose="020B0806030504020204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48716" y="907546"/>
              <a:ext cx="6278454" cy="177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40"/>
                </a:lnSpc>
              </a:pPr>
              <a:r>
                <a:rPr lang="en-US" sz="2200" spc="-87">
                  <a:solidFill>
                    <a:srgbClr val="000000"/>
                  </a:solidFill>
                  <a:latin typeface="Open Sans" panose="020B0606030504020204"/>
                </a:rPr>
                <a:t>Tunjangan yang diberikan kepada anak sah dalam tunjangan dari peserta  setelah bapak dan ibunya meninggal dunia</a:t>
              </a:r>
              <a:r>
                <a:rPr lang="en-US" sz="2200" spc="-87">
                  <a:solidFill>
                    <a:srgbClr val="404040"/>
                  </a:solidFill>
                  <a:latin typeface="Open Sans" panose="020B0606030504020204"/>
                </a:rPr>
                <a:t>.      </a:t>
              </a:r>
              <a:endParaRPr lang="en-US" sz="2200" spc="-87">
                <a:solidFill>
                  <a:srgbClr val="404040"/>
                </a:solidFill>
                <a:latin typeface="Open Sans" panose="020B0606030504020204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0" y="8224627"/>
            <a:ext cx="2271792" cy="2062373"/>
          </a:xfrm>
          <a:custGeom>
            <a:avLst/>
            <a:gdLst/>
            <a:ahLst/>
            <a:cxnLst/>
            <a:rect l="l" t="t" r="r" b="b"/>
            <a:pathLst>
              <a:path w="2271792" h="2062373">
                <a:moveTo>
                  <a:pt x="0" y="0"/>
                </a:moveTo>
                <a:lnTo>
                  <a:pt x="2271792" y="0"/>
                </a:lnTo>
                <a:lnTo>
                  <a:pt x="2271792" y="2062373"/>
                </a:lnTo>
                <a:lnTo>
                  <a:pt x="0" y="2062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 flipH="1">
            <a:off x="15708857" y="7945608"/>
            <a:ext cx="2579143" cy="2341392"/>
          </a:xfrm>
          <a:custGeom>
            <a:avLst/>
            <a:gdLst/>
            <a:ahLst/>
            <a:cxnLst/>
            <a:rect l="l" t="t" r="r" b="b"/>
            <a:pathLst>
              <a:path w="2579143" h="2341392">
                <a:moveTo>
                  <a:pt x="2579143" y="0"/>
                </a:moveTo>
                <a:lnTo>
                  <a:pt x="0" y="0"/>
                </a:lnTo>
                <a:lnTo>
                  <a:pt x="0" y="2341392"/>
                </a:lnTo>
                <a:lnTo>
                  <a:pt x="2579143" y="2341392"/>
                </a:lnTo>
                <a:lnTo>
                  <a:pt x="25791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7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7173</Words>
  <Application>WPS Presentation</Application>
  <PresentationFormat>Kustom</PresentationFormat>
  <Paragraphs>243</Paragraphs>
  <Slides>11</Slides>
  <Notes>0</Notes>
  <HiddenSlides>0</HiddenSlides>
  <MMClips>10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9" baseType="lpstr">
      <vt:lpstr>Arial</vt:lpstr>
      <vt:lpstr>SimSun</vt:lpstr>
      <vt:lpstr>Wingdings</vt:lpstr>
      <vt:lpstr>League Spartan</vt:lpstr>
      <vt:lpstr>Open Sans Italics</vt:lpstr>
      <vt:lpstr>Calibri</vt:lpstr>
      <vt:lpstr>Museo Sans 300</vt:lpstr>
      <vt:lpstr>Museo Sans 100</vt:lpstr>
      <vt:lpstr>Museo 300</vt:lpstr>
      <vt:lpstr>Segoe Print</vt:lpstr>
      <vt:lpstr>Arimo</vt:lpstr>
      <vt:lpstr>Inter 1</vt:lpstr>
      <vt:lpstr>Arimo Bold</vt:lpstr>
      <vt:lpstr>Open Sans</vt:lpstr>
      <vt:lpstr>Open Sans Bold</vt:lpstr>
      <vt:lpstr>Inter 1 Bold</vt:lpstr>
      <vt:lpstr>Arial</vt:lpstr>
      <vt:lpstr>Cardo</vt:lpstr>
      <vt:lpstr>Open Sans Extra Bold</vt:lpstr>
      <vt:lpstr>Inter 2 Bold</vt:lpstr>
      <vt:lpstr>Inter 2</vt:lpstr>
      <vt:lpstr>Gagalin</vt:lpstr>
      <vt:lpstr>Now Bold</vt:lpstr>
      <vt:lpstr>Jingleberry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PAPARAN MATERI PROGRAM ASABRI</dc:title>
  <dc:creator>DWIYANTI WORO ASTUTI</dc:creator>
  <cp:lastModifiedBy>Asus</cp:lastModifiedBy>
  <cp:revision>18</cp:revision>
  <dcterms:created xsi:type="dcterms:W3CDTF">2006-08-16T00:00:00Z</dcterms:created>
  <dcterms:modified xsi:type="dcterms:W3CDTF">2024-02-06T00:51:04Z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26C3D0688DCA4324B7264A7FD4C795F4_12</vt:lpwstr>
  </property>
  <property fmtid="{D5CDD505-2E9C-101B-9397-08002B2CF9AE}" pid="3" name="KSOProductBuildVer">
    <vt:lpwstr>1033-12.2.0.13431</vt:lpwstr>
  </property>
</Properties>
</file>